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35" r:id="rId6"/>
    <p:sldId id="328" r:id="rId7"/>
    <p:sldId id="334" r:id="rId8"/>
    <p:sldId id="324" r:id="rId9"/>
    <p:sldId id="329" r:id="rId10"/>
    <p:sldId id="330" r:id="rId11"/>
    <p:sldId id="304" r:id="rId12"/>
    <p:sldId id="305" r:id="rId13"/>
    <p:sldId id="306" r:id="rId14"/>
    <p:sldId id="307" r:id="rId15"/>
    <p:sldId id="308"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33" r:id="rId29"/>
    <p:sldId id="331" r:id="rId30"/>
    <p:sldId id="33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4619" autoAdjust="0"/>
  </p:normalViewPr>
  <p:slideViewPr>
    <p:cSldViewPr snapToGrid="0">
      <p:cViewPr>
        <p:scale>
          <a:sx n="75" d="100"/>
          <a:sy n="75" d="100"/>
        </p:scale>
        <p:origin x="436"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14:41:30.099"/>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14:41:30.099"/>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14:41:30.099"/>
    </inkml:context>
    <inkml:brush xml:id="br0">
      <inkml:brushProperty name="width" value="0.05" units="cm"/>
      <inkml:brushProperty name="height" value="0.0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14:41:30.099"/>
    </inkml:context>
    <inkml:brush xml:id="br0">
      <inkml:brushProperty name="width" value="0.05" units="cm"/>
      <inkml:brushProperty name="height" value="0.05" units="cm"/>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6" name="Straight Connector 4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3467" y="516835"/>
            <a:ext cx="3448259" cy="1666501"/>
          </a:xfrm>
        </p:spPr>
        <p:txBody>
          <a:bodyPr vert="horz" lIns="91440" tIns="45720" rIns="91440" bIns="45720" rtlCol="0" anchor="b">
            <a:normAutofit/>
          </a:bodyPr>
          <a:lstStyle/>
          <a:p>
            <a:r>
              <a:rPr lang="en-US" sz="4000" dirty="0">
                <a:solidFill>
                  <a:srgbClr val="FFFFFF"/>
                </a:solidFill>
              </a:rPr>
              <a:t>Library Sort</a:t>
            </a:r>
          </a:p>
        </p:txBody>
      </p:sp>
      <p:cxnSp>
        <p:nvCxnSpPr>
          <p:cNvPr id="55" name="Straight Connector 49">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43467" y="2546224"/>
            <a:ext cx="3448259" cy="3342747"/>
          </a:xfrm>
        </p:spPr>
        <p:txBody>
          <a:bodyPr vert="horz" lIns="0" tIns="45720" rIns="0" bIns="45720" rtlCol="0">
            <a:normAutofit fontScale="92500" lnSpcReduction="10000"/>
          </a:bodyPr>
          <a:lstStyle/>
          <a:p>
            <a:pPr>
              <a:lnSpc>
                <a:spcPct val="100000"/>
              </a:lnSpc>
            </a:pPr>
            <a:r>
              <a:rPr lang="en-US" sz="1800" dirty="0">
                <a:solidFill>
                  <a:srgbClr val="FFFFFF"/>
                </a:solidFill>
              </a:rPr>
              <a:t>Group :13</a:t>
            </a:r>
          </a:p>
          <a:p>
            <a:pPr>
              <a:lnSpc>
                <a:spcPct val="100000"/>
              </a:lnSpc>
            </a:pPr>
            <a:endParaRPr lang="en-US" sz="1800" dirty="0">
              <a:solidFill>
                <a:srgbClr val="FFFFFF"/>
              </a:solidFill>
            </a:endParaRPr>
          </a:p>
          <a:p>
            <a:pPr>
              <a:lnSpc>
                <a:spcPct val="100000"/>
              </a:lnSpc>
            </a:pPr>
            <a:r>
              <a:rPr lang="en-US" sz="1800" dirty="0">
                <a:solidFill>
                  <a:srgbClr val="FFFFFF"/>
                </a:solidFill>
              </a:rPr>
              <a:t>SAMIUL ISLAM SOURAV.</a:t>
            </a:r>
          </a:p>
          <a:p>
            <a:pPr>
              <a:lnSpc>
                <a:spcPct val="100000"/>
              </a:lnSpc>
            </a:pPr>
            <a:r>
              <a:rPr lang="en-US" sz="1800" dirty="0">
                <a:solidFill>
                  <a:srgbClr val="FFFFFF"/>
                </a:solidFill>
              </a:rPr>
              <a:t>(ID:2031109)</a:t>
            </a:r>
          </a:p>
          <a:p>
            <a:pPr>
              <a:lnSpc>
                <a:spcPct val="100000"/>
              </a:lnSpc>
            </a:pPr>
            <a:r>
              <a:rPr lang="en-US" sz="1800" dirty="0">
                <a:solidFill>
                  <a:srgbClr val="FFFFFF"/>
                </a:solidFill>
              </a:rPr>
              <a:t>MD Tauhid un-</a:t>
            </a:r>
            <a:r>
              <a:rPr lang="en-US" sz="1800" dirty="0" err="1">
                <a:solidFill>
                  <a:srgbClr val="FFFFFF"/>
                </a:solidFill>
              </a:rPr>
              <a:t>noor</a:t>
            </a:r>
            <a:r>
              <a:rPr lang="en-US" sz="1800" dirty="0">
                <a:solidFill>
                  <a:srgbClr val="FFFFFF"/>
                </a:solidFill>
              </a:rPr>
              <a:t> </a:t>
            </a:r>
            <a:r>
              <a:rPr lang="en-US" sz="1800" dirty="0" err="1">
                <a:solidFill>
                  <a:srgbClr val="FFFFFF"/>
                </a:solidFill>
              </a:rPr>
              <a:t>konoz</a:t>
            </a:r>
            <a:r>
              <a:rPr lang="en-US" sz="1800" dirty="0">
                <a:solidFill>
                  <a:srgbClr val="FFFFFF"/>
                </a:solidFill>
              </a:rPr>
              <a:t>.</a:t>
            </a:r>
          </a:p>
          <a:p>
            <a:pPr>
              <a:lnSpc>
                <a:spcPct val="100000"/>
              </a:lnSpc>
            </a:pPr>
            <a:r>
              <a:rPr lang="en-US" sz="1800" dirty="0">
                <a:solidFill>
                  <a:srgbClr val="FFFFFF"/>
                </a:solidFill>
              </a:rPr>
              <a:t>(ID:2022016)</a:t>
            </a:r>
          </a:p>
          <a:p>
            <a:pPr>
              <a:lnSpc>
                <a:spcPct val="100000"/>
              </a:lnSpc>
            </a:pPr>
            <a:r>
              <a:rPr lang="en-US" sz="1800" dirty="0">
                <a:solidFill>
                  <a:srgbClr val="FFFFFF"/>
                </a:solidFill>
              </a:rPr>
              <a:t>Sadia </a:t>
            </a:r>
            <a:r>
              <a:rPr lang="en-US" sz="1800" dirty="0" err="1">
                <a:solidFill>
                  <a:srgbClr val="FFFFFF"/>
                </a:solidFill>
              </a:rPr>
              <a:t>Zerin</a:t>
            </a:r>
            <a:r>
              <a:rPr lang="en-US" sz="1800" dirty="0">
                <a:solidFill>
                  <a:srgbClr val="FFFFFF"/>
                </a:solidFill>
              </a:rPr>
              <a:t> </a:t>
            </a:r>
            <a:r>
              <a:rPr lang="en-US" sz="1800" dirty="0" err="1">
                <a:solidFill>
                  <a:srgbClr val="FFFFFF"/>
                </a:solidFill>
              </a:rPr>
              <a:t>jui</a:t>
            </a:r>
            <a:r>
              <a:rPr lang="en-US" sz="1800" dirty="0">
                <a:solidFill>
                  <a:srgbClr val="FFFFFF"/>
                </a:solidFill>
              </a:rPr>
              <a:t>.</a:t>
            </a:r>
          </a:p>
          <a:p>
            <a:pPr>
              <a:lnSpc>
                <a:spcPct val="100000"/>
              </a:lnSpc>
            </a:pPr>
            <a:r>
              <a:rPr lang="en-US" sz="1800" dirty="0">
                <a:solidFill>
                  <a:srgbClr val="FFFFFF"/>
                </a:solidFill>
              </a:rPr>
              <a:t>(ID:2031251)</a:t>
            </a:r>
          </a:p>
        </p:txBody>
      </p:sp>
      <p:pic>
        <p:nvPicPr>
          <p:cNvPr id="5" name="Picture 4">
            <a:extLst>
              <a:ext uri="{FF2B5EF4-FFF2-40B4-BE49-F238E27FC236}">
                <a16:creationId xmlns:a16="http://schemas.microsoft.com/office/drawing/2014/main" id="{A9518059-46AA-4823-921F-77A55850AE35}"/>
              </a:ext>
            </a:extLst>
          </p:cNvPr>
          <p:cNvPicPr>
            <a:picLocks noChangeAspect="1"/>
          </p:cNvPicPr>
          <p:nvPr/>
        </p:nvPicPr>
        <p:blipFill rotWithShape="1">
          <a:blip r:embed="rId3"/>
          <a:srcRect l="8073" r="18560" b="-1"/>
          <a:stretch/>
        </p:blipFill>
        <p:spPr>
          <a:xfrm>
            <a:off x="4654296" y="16944"/>
            <a:ext cx="7537703" cy="6857990"/>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1881-4D30-4B2B-99EC-8E14B0A34550}"/>
              </a:ext>
            </a:extLst>
          </p:cNvPr>
          <p:cNvSpPr>
            <a:spLocks noGrp="1"/>
          </p:cNvSpPr>
          <p:nvPr>
            <p:ph type="title"/>
          </p:nvPr>
        </p:nvSpPr>
        <p:spPr/>
        <p:txBody>
          <a:bodyPr>
            <a:normAutofit/>
          </a:bodyPr>
          <a:lstStyle/>
          <a:p>
            <a:r>
              <a:rPr lang="en-US" sz="4000" b="1" dirty="0"/>
              <a:t>Binary Search</a:t>
            </a:r>
          </a:p>
        </p:txBody>
      </p:sp>
      <p:cxnSp>
        <p:nvCxnSpPr>
          <p:cNvPr id="8" name="Straight Arrow Connector 7">
            <a:extLst>
              <a:ext uri="{FF2B5EF4-FFF2-40B4-BE49-F238E27FC236}">
                <a16:creationId xmlns:a16="http://schemas.microsoft.com/office/drawing/2014/main" id="{0FBDDAA9-E8EB-466D-A69B-D8427D4CBDCC}"/>
              </a:ext>
            </a:extLst>
          </p:cNvPr>
          <p:cNvCxnSpPr/>
          <p:nvPr/>
        </p:nvCxnSpPr>
        <p:spPr>
          <a:xfrm flipH="1" flipV="1">
            <a:off x="4368800" y="3358343"/>
            <a:ext cx="766618" cy="106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4D3BD9D-0E16-4C00-96B6-1770B6246321}"/>
              </a:ext>
            </a:extLst>
          </p:cNvPr>
          <p:cNvSpPr/>
          <p:nvPr/>
        </p:nvSpPr>
        <p:spPr>
          <a:xfrm>
            <a:off x="4131109" y="4526971"/>
            <a:ext cx="2262909" cy="13565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Gap for the insertion of 2 </a:t>
            </a:r>
          </a:p>
        </p:txBody>
      </p:sp>
      <p:sp>
        <p:nvSpPr>
          <p:cNvPr id="3" name="TextBox 2">
            <a:extLst>
              <a:ext uri="{FF2B5EF4-FFF2-40B4-BE49-F238E27FC236}">
                <a16:creationId xmlns:a16="http://schemas.microsoft.com/office/drawing/2014/main" id="{02EC4134-63D3-45E9-A460-3B618E66D671}"/>
              </a:ext>
            </a:extLst>
          </p:cNvPr>
          <p:cNvSpPr txBox="1"/>
          <p:nvPr/>
        </p:nvSpPr>
        <p:spPr>
          <a:xfrm>
            <a:off x="498764" y="1930400"/>
            <a:ext cx="8737600" cy="369332"/>
          </a:xfrm>
          <a:prstGeom prst="rect">
            <a:avLst/>
          </a:prstGeom>
          <a:noFill/>
        </p:spPr>
        <p:txBody>
          <a:bodyPr wrap="square" rtlCol="0">
            <a:spAutoFit/>
          </a:bodyPr>
          <a:lstStyle/>
          <a:p>
            <a:r>
              <a:rPr lang="en-US" dirty="0"/>
              <a:t>             Finding the position of 2 for insertion in the sorted array by using binary search.</a:t>
            </a:r>
          </a:p>
        </p:txBody>
      </p:sp>
      <p:cxnSp>
        <p:nvCxnSpPr>
          <p:cNvPr id="6" name="Straight Arrow Connector 5">
            <a:extLst>
              <a:ext uri="{FF2B5EF4-FFF2-40B4-BE49-F238E27FC236}">
                <a16:creationId xmlns:a16="http://schemas.microsoft.com/office/drawing/2014/main" id="{470022CB-5BFA-4029-9377-1C9B3F84EE67}"/>
              </a:ext>
            </a:extLst>
          </p:cNvPr>
          <p:cNvCxnSpPr/>
          <p:nvPr/>
        </p:nvCxnSpPr>
        <p:spPr>
          <a:xfrm flipH="1">
            <a:off x="2613891" y="3500582"/>
            <a:ext cx="877454" cy="97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317A9B6-85D1-4B6A-B6CA-8644BBC723ED}"/>
              </a:ext>
            </a:extLst>
          </p:cNvPr>
          <p:cNvSpPr/>
          <p:nvPr/>
        </p:nvSpPr>
        <p:spPr>
          <a:xfrm>
            <a:off x="1496291" y="4509654"/>
            <a:ext cx="1810327" cy="12469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Finding 2 by using binary search</a:t>
            </a:r>
          </a:p>
        </p:txBody>
      </p:sp>
      <p:graphicFrame>
        <p:nvGraphicFramePr>
          <p:cNvPr id="14" name="Table 13">
            <a:extLst>
              <a:ext uri="{FF2B5EF4-FFF2-40B4-BE49-F238E27FC236}">
                <a16:creationId xmlns:a16="http://schemas.microsoft.com/office/drawing/2014/main" id="{A6E00201-F041-4992-AA93-6E1C3497152B}"/>
              </a:ext>
            </a:extLst>
          </p:cNvPr>
          <p:cNvGraphicFramePr>
            <a:graphicFrameLocks noGrp="1"/>
          </p:cNvGraphicFramePr>
          <p:nvPr>
            <p:extLst>
              <p:ext uri="{D42A27DB-BD31-4B8C-83A1-F6EECF244321}">
                <p14:modId xmlns:p14="http://schemas.microsoft.com/office/powerpoint/2010/main" val="575262290"/>
              </p:ext>
            </p:extLst>
          </p:nvPr>
        </p:nvGraphicFramePr>
        <p:xfrm>
          <a:off x="1318636" y="2492772"/>
          <a:ext cx="10367820" cy="805410"/>
        </p:xfrm>
        <a:graphic>
          <a:graphicData uri="http://schemas.openxmlformats.org/drawingml/2006/table">
            <a:tbl>
              <a:tblPr firstRow="1" bandRow="1">
                <a:tableStyleId>{5C22544A-7EE6-4342-B048-85BDC9FD1C3A}</a:tableStyleId>
              </a:tblPr>
              <a:tblGrid>
                <a:gridCol w="778977">
                  <a:extLst>
                    <a:ext uri="{9D8B030D-6E8A-4147-A177-3AD203B41FA5}">
                      <a16:colId xmlns:a16="http://schemas.microsoft.com/office/drawing/2014/main" val="2614450026"/>
                    </a:ext>
                  </a:extLst>
                </a:gridCol>
                <a:gridCol w="871713">
                  <a:extLst>
                    <a:ext uri="{9D8B030D-6E8A-4147-A177-3AD203B41FA5}">
                      <a16:colId xmlns:a16="http://schemas.microsoft.com/office/drawing/2014/main" val="753389728"/>
                    </a:ext>
                  </a:extLst>
                </a:gridCol>
                <a:gridCol w="871713">
                  <a:extLst>
                    <a:ext uri="{9D8B030D-6E8A-4147-A177-3AD203B41FA5}">
                      <a16:colId xmlns:a16="http://schemas.microsoft.com/office/drawing/2014/main" val="1352877599"/>
                    </a:ext>
                  </a:extLst>
                </a:gridCol>
                <a:gridCol w="871713">
                  <a:extLst>
                    <a:ext uri="{9D8B030D-6E8A-4147-A177-3AD203B41FA5}">
                      <a16:colId xmlns:a16="http://schemas.microsoft.com/office/drawing/2014/main" val="2822597921"/>
                    </a:ext>
                  </a:extLst>
                </a:gridCol>
                <a:gridCol w="871713">
                  <a:extLst>
                    <a:ext uri="{9D8B030D-6E8A-4147-A177-3AD203B41FA5}">
                      <a16:colId xmlns:a16="http://schemas.microsoft.com/office/drawing/2014/main" val="771513149"/>
                    </a:ext>
                  </a:extLst>
                </a:gridCol>
                <a:gridCol w="871713">
                  <a:extLst>
                    <a:ext uri="{9D8B030D-6E8A-4147-A177-3AD203B41FA5}">
                      <a16:colId xmlns:a16="http://schemas.microsoft.com/office/drawing/2014/main" val="1540073873"/>
                    </a:ext>
                  </a:extLst>
                </a:gridCol>
                <a:gridCol w="871713">
                  <a:extLst>
                    <a:ext uri="{9D8B030D-6E8A-4147-A177-3AD203B41FA5}">
                      <a16:colId xmlns:a16="http://schemas.microsoft.com/office/drawing/2014/main" val="3050577367"/>
                    </a:ext>
                  </a:extLst>
                </a:gridCol>
                <a:gridCol w="871713">
                  <a:extLst>
                    <a:ext uri="{9D8B030D-6E8A-4147-A177-3AD203B41FA5}">
                      <a16:colId xmlns:a16="http://schemas.microsoft.com/office/drawing/2014/main" val="1228474377"/>
                    </a:ext>
                  </a:extLst>
                </a:gridCol>
                <a:gridCol w="871713">
                  <a:extLst>
                    <a:ext uri="{9D8B030D-6E8A-4147-A177-3AD203B41FA5}">
                      <a16:colId xmlns:a16="http://schemas.microsoft.com/office/drawing/2014/main" val="3270375409"/>
                    </a:ext>
                  </a:extLst>
                </a:gridCol>
                <a:gridCol w="871713">
                  <a:extLst>
                    <a:ext uri="{9D8B030D-6E8A-4147-A177-3AD203B41FA5}">
                      <a16:colId xmlns:a16="http://schemas.microsoft.com/office/drawing/2014/main" val="1401453399"/>
                    </a:ext>
                  </a:extLst>
                </a:gridCol>
                <a:gridCol w="871713">
                  <a:extLst>
                    <a:ext uri="{9D8B030D-6E8A-4147-A177-3AD203B41FA5}">
                      <a16:colId xmlns:a16="http://schemas.microsoft.com/office/drawing/2014/main" val="1492204261"/>
                    </a:ext>
                  </a:extLst>
                </a:gridCol>
                <a:gridCol w="871713">
                  <a:extLst>
                    <a:ext uri="{9D8B030D-6E8A-4147-A177-3AD203B41FA5}">
                      <a16:colId xmlns:a16="http://schemas.microsoft.com/office/drawing/2014/main" val="1688234985"/>
                    </a:ext>
                  </a:extLst>
                </a:gridCol>
              </a:tblGrid>
              <a:tr h="805410">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2471178729"/>
                  </a:ext>
                </a:extLst>
              </a:tr>
            </a:tbl>
          </a:graphicData>
        </a:graphic>
      </p:graphicFrame>
    </p:spTree>
    <p:extLst>
      <p:ext uri="{BB962C8B-B14F-4D97-AF65-F5344CB8AC3E}">
        <p14:creationId xmlns:p14="http://schemas.microsoft.com/office/powerpoint/2010/main" val="1469603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675AA4-6978-4FF2-9EE6-C250D5B7D9F6}"/>
              </a:ext>
            </a:extLst>
          </p:cNvPr>
          <p:cNvSpPr>
            <a:spLocks noGrp="1"/>
          </p:cNvSpPr>
          <p:nvPr>
            <p:ph idx="1"/>
          </p:nvPr>
        </p:nvSpPr>
        <p:spPr>
          <a:xfrm>
            <a:off x="877455" y="193965"/>
            <a:ext cx="10723418" cy="5675128"/>
          </a:xfrm>
        </p:spPr>
        <p:txBody>
          <a:bodyPr/>
          <a:lstStyle/>
          <a:p>
            <a:endParaRPr lang="en-US" dirty="0"/>
          </a:p>
          <a:p>
            <a:endParaRPr lang="en-US" dirty="0"/>
          </a:p>
          <a:p>
            <a:endParaRPr lang="en-US" dirty="0"/>
          </a:p>
          <a:p>
            <a:endParaRPr lang="en-US" dirty="0"/>
          </a:p>
          <a:p>
            <a:r>
              <a:rPr lang="en-US" dirty="0"/>
              <a:t>   </a:t>
            </a:r>
          </a:p>
        </p:txBody>
      </p:sp>
      <p:graphicFrame>
        <p:nvGraphicFramePr>
          <p:cNvPr id="5" name="Table 5">
            <a:extLst>
              <a:ext uri="{FF2B5EF4-FFF2-40B4-BE49-F238E27FC236}">
                <a16:creationId xmlns:a16="http://schemas.microsoft.com/office/drawing/2014/main" id="{80938F70-64F8-4887-9C21-6955C3412C94}"/>
              </a:ext>
            </a:extLst>
          </p:cNvPr>
          <p:cNvGraphicFramePr>
            <a:graphicFrameLocks noGrp="1"/>
          </p:cNvGraphicFramePr>
          <p:nvPr>
            <p:extLst>
              <p:ext uri="{D42A27DB-BD31-4B8C-83A1-F6EECF244321}">
                <p14:modId xmlns:p14="http://schemas.microsoft.com/office/powerpoint/2010/main" val="2544305814"/>
              </p:ext>
            </p:extLst>
          </p:nvPr>
        </p:nvGraphicFramePr>
        <p:xfrm>
          <a:off x="1173017" y="2576251"/>
          <a:ext cx="9836724" cy="591822"/>
        </p:xfrm>
        <a:graphic>
          <a:graphicData uri="http://schemas.openxmlformats.org/drawingml/2006/table">
            <a:tbl>
              <a:tblPr firstRow="1" bandRow="1">
                <a:tableStyleId>{5C22544A-7EE6-4342-B048-85BDC9FD1C3A}</a:tableStyleId>
              </a:tblPr>
              <a:tblGrid>
                <a:gridCol w="819727">
                  <a:extLst>
                    <a:ext uri="{9D8B030D-6E8A-4147-A177-3AD203B41FA5}">
                      <a16:colId xmlns:a16="http://schemas.microsoft.com/office/drawing/2014/main" val="752245527"/>
                    </a:ext>
                  </a:extLst>
                </a:gridCol>
                <a:gridCol w="819727">
                  <a:extLst>
                    <a:ext uri="{9D8B030D-6E8A-4147-A177-3AD203B41FA5}">
                      <a16:colId xmlns:a16="http://schemas.microsoft.com/office/drawing/2014/main" val="1116060762"/>
                    </a:ext>
                  </a:extLst>
                </a:gridCol>
                <a:gridCol w="819727">
                  <a:extLst>
                    <a:ext uri="{9D8B030D-6E8A-4147-A177-3AD203B41FA5}">
                      <a16:colId xmlns:a16="http://schemas.microsoft.com/office/drawing/2014/main" val="1984478967"/>
                    </a:ext>
                  </a:extLst>
                </a:gridCol>
                <a:gridCol w="819727">
                  <a:extLst>
                    <a:ext uri="{9D8B030D-6E8A-4147-A177-3AD203B41FA5}">
                      <a16:colId xmlns:a16="http://schemas.microsoft.com/office/drawing/2014/main" val="1074259624"/>
                    </a:ext>
                  </a:extLst>
                </a:gridCol>
                <a:gridCol w="819727">
                  <a:extLst>
                    <a:ext uri="{9D8B030D-6E8A-4147-A177-3AD203B41FA5}">
                      <a16:colId xmlns:a16="http://schemas.microsoft.com/office/drawing/2014/main" val="3485171069"/>
                    </a:ext>
                  </a:extLst>
                </a:gridCol>
                <a:gridCol w="819727">
                  <a:extLst>
                    <a:ext uri="{9D8B030D-6E8A-4147-A177-3AD203B41FA5}">
                      <a16:colId xmlns:a16="http://schemas.microsoft.com/office/drawing/2014/main" val="2896805527"/>
                    </a:ext>
                  </a:extLst>
                </a:gridCol>
                <a:gridCol w="819727">
                  <a:extLst>
                    <a:ext uri="{9D8B030D-6E8A-4147-A177-3AD203B41FA5}">
                      <a16:colId xmlns:a16="http://schemas.microsoft.com/office/drawing/2014/main" val="3094153366"/>
                    </a:ext>
                  </a:extLst>
                </a:gridCol>
                <a:gridCol w="819727">
                  <a:extLst>
                    <a:ext uri="{9D8B030D-6E8A-4147-A177-3AD203B41FA5}">
                      <a16:colId xmlns:a16="http://schemas.microsoft.com/office/drawing/2014/main" val="42199815"/>
                    </a:ext>
                  </a:extLst>
                </a:gridCol>
                <a:gridCol w="819727">
                  <a:extLst>
                    <a:ext uri="{9D8B030D-6E8A-4147-A177-3AD203B41FA5}">
                      <a16:colId xmlns:a16="http://schemas.microsoft.com/office/drawing/2014/main" val="2112070513"/>
                    </a:ext>
                  </a:extLst>
                </a:gridCol>
                <a:gridCol w="819727">
                  <a:extLst>
                    <a:ext uri="{9D8B030D-6E8A-4147-A177-3AD203B41FA5}">
                      <a16:colId xmlns:a16="http://schemas.microsoft.com/office/drawing/2014/main" val="3714920140"/>
                    </a:ext>
                  </a:extLst>
                </a:gridCol>
                <a:gridCol w="819727">
                  <a:extLst>
                    <a:ext uri="{9D8B030D-6E8A-4147-A177-3AD203B41FA5}">
                      <a16:colId xmlns:a16="http://schemas.microsoft.com/office/drawing/2014/main" val="1552224217"/>
                    </a:ext>
                  </a:extLst>
                </a:gridCol>
                <a:gridCol w="819727">
                  <a:extLst>
                    <a:ext uri="{9D8B030D-6E8A-4147-A177-3AD203B41FA5}">
                      <a16:colId xmlns:a16="http://schemas.microsoft.com/office/drawing/2014/main" val="3083674614"/>
                    </a:ext>
                  </a:extLst>
                </a:gridCol>
              </a:tblGrid>
              <a:tr h="591822">
                <a:tc>
                  <a:txBody>
                    <a:bodyPr/>
                    <a:lstStyle/>
                    <a:p>
                      <a:r>
                        <a:rPr lang="en-US" dirty="0"/>
                        <a:t>1</a:t>
                      </a:r>
                    </a:p>
                  </a:txBody>
                  <a:tcPr/>
                </a:tc>
                <a:tc>
                  <a:txBody>
                    <a:bodyPr/>
                    <a:lstStyle/>
                    <a:p>
                      <a:endParaRPr lang="en-US"/>
                    </a:p>
                  </a:txBody>
                  <a:tcPr/>
                </a:tc>
                <a:tc>
                  <a:txBody>
                    <a:bodyPr/>
                    <a:lstStyle/>
                    <a:p>
                      <a:r>
                        <a:rPr lang="en-US" dirty="0"/>
                        <a:t>2</a:t>
                      </a:r>
                    </a:p>
                  </a:txBody>
                  <a:tcPr/>
                </a:tc>
                <a:tc>
                  <a:txBody>
                    <a:bodyPr/>
                    <a:lstStyle/>
                    <a:p>
                      <a:r>
                        <a:rPr lang="en-US" dirty="0"/>
                        <a:t>2</a:t>
                      </a:r>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a:p>
                  </a:txBody>
                  <a:tcPr/>
                </a:tc>
                <a:tc>
                  <a:txBody>
                    <a:bodyPr/>
                    <a:lstStyle/>
                    <a:p>
                      <a:r>
                        <a:rPr lang="en-US" dirty="0"/>
                        <a:t>12</a:t>
                      </a:r>
                    </a:p>
                  </a:txBody>
                  <a:tcPr/>
                </a:tc>
                <a:tc>
                  <a:txBody>
                    <a:bodyPr/>
                    <a:lstStyle/>
                    <a:p>
                      <a:endParaRPr lang="en-US"/>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2514202990"/>
                  </a:ext>
                </a:extLst>
              </a:tr>
            </a:tbl>
          </a:graphicData>
        </a:graphic>
      </p:graphicFrame>
      <p:cxnSp>
        <p:nvCxnSpPr>
          <p:cNvPr id="7" name="Straight Arrow Connector 6">
            <a:extLst>
              <a:ext uri="{FF2B5EF4-FFF2-40B4-BE49-F238E27FC236}">
                <a16:creationId xmlns:a16="http://schemas.microsoft.com/office/drawing/2014/main" id="{836D9B40-2CBE-47B2-AA26-C67F2F7A04FD}"/>
              </a:ext>
            </a:extLst>
          </p:cNvPr>
          <p:cNvCxnSpPr/>
          <p:nvPr/>
        </p:nvCxnSpPr>
        <p:spPr>
          <a:xfrm flipH="1" flipV="1">
            <a:off x="4184073" y="3306618"/>
            <a:ext cx="655782" cy="85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42879E8B-1502-4294-9289-D42FF181C04C}"/>
              </a:ext>
            </a:extLst>
          </p:cNvPr>
          <p:cNvSpPr/>
          <p:nvPr/>
        </p:nvSpPr>
        <p:spPr>
          <a:xfrm>
            <a:off x="4368800" y="4350327"/>
            <a:ext cx="2189018" cy="8035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 is inserted</a:t>
            </a:r>
          </a:p>
        </p:txBody>
      </p:sp>
      <p:pic>
        <p:nvPicPr>
          <p:cNvPr id="2" name="Picture 1">
            <a:extLst>
              <a:ext uri="{FF2B5EF4-FFF2-40B4-BE49-F238E27FC236}">
                <a16:creationId xmlns:a16="http://schemas.microsoft.com/office/drawing/2014/main" id="{EB242319-1CFB-4A89-A027-697898DC9169}"/>
              </a:ext>
            </a:extLst>
          </p:cNvPr>
          <p:cNvPicPr>
            <a:picLocks noChangeAspect="1"/>
          </p:cNvPicPr>
          <p:nvPr/>
        </p:nvPicPr>
        <p:blipFill>
          <a:blip r:embed="rId2"/>
          <a:stretch>
            <a:fillRect/>
          </a:stretch>
        </p:blipFill>
        <p:spPr>
          <a:xfrm>
            <a:off x="877455" y="5305798"/>
            <a:ext cx="7535309" cy="469433"/>
          </a:xfrm>
          <a:prstGeom prst="rect">
            <a:avLst/>
          </a:prstGeom>
        </p:spPr>
      </p:pic>
      <p:cxnSp>
        <p:nvCxnSpPr>
          <p:cNvPr id="9" name="Straight Arrow Connector 8">
            <a:extLst>
              <a:ext uri="{FF2B5EF4-FFF2-40B4-BE49-F238E27FC236}">
                <a16:creationId xmlns:a16="http://schemas.microsoft.com/office/drawing/2014/main" id="{58FDC925-1F1B-4C36-B61A-DC7D9F0264FE}"/>
              </a:ext>
            </a:extLst>
          </p:cNvPr>
          <p:cNvCxnSpPr/>
          <p:nvPr/>
        </p:nvCxnSpPr>
        <p:spPr>
          <a:xfrm flipV="1">
            <a:off x="2216727" y="4765964"/>
            <a:ext cx="1967346" cy="387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7E01EA0-35B8-418B-B826-12650A589F0A}"/>
              </a:ext>
            </a:extLst>
          </p:cNvPr>
          <p:cNvPicPr>
            <a:picLocks noChangeAspect="1"/>
          </p:cNvPicPr>
          <p:nvPr/>
        </p:nvPicPr>
        <p:blipFill>
          <a:blip r:embed="rId3"/>
          <a:stretch>
            <a:fillRect/>
          </a:stretch>
        </p:blipFill>
        <p:spPr>
          <a:xfrm>
            <a:off x="8632051" y="5645732"/>
            <a:ext cx="2749534" cy="585267"/>
          </a:xfrm>
          <a:prstGeom prst="rect">
            <a:avLst/>
          </a:prstGeom>
        </p:spPr>
      </p:pic>
      <p:cxnSp>
        <p:nvCxnSpPr>
          <p:cNvPr id="12" name="Straight Arrow Connector 11">
            <a:extLst>
              <a:ext uri="{FF2B5EF4-FFF2-40B4-BE49-F238E27FC236}">
                <a16:creationId xmlns:a16="http://schemas.microsoft.com/office/drawing/2014/main" id="{34AA1C7C-3CE9-41DD-A5BD-DA1105A18C8F}"/>
              </a:ext>
            </a:extLst>
          </p:cNvPr>
          <p:cNvCxnSpPr/>
          <p:nvPr/>
        </p:nvCxnSpPr>
        <p:spPr>
          <a:xfrm>
            <a:off x="7490691" y="5775231"/>
            <a:ext cx="1006764" cy="163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4B50BE7-B2D0-40BE-8F6E-C41ED9A24002}"/>
              </a:ext>
            </a:extLst>
          </p:cNvPr>
          <p:cNvSpPr txBox="1"/>
          <p:nvPr/>
        </p:nvSpPr>
        <p:spPr>
          <a:xfrm>
            <a:off x="1173017" y="1268001"/>
            <a:ext cx="5477165" cy="707886"/>
          </a:xfrm>
          <a:prstGeom prst="rect">
            <a:avLst/>
          </a:prstGeom>
          <a:noFill/>
        </p:spPr>
        <p:txBody>
          <a:bodyPr wrap="square" rtlCol="0">
            <a:spAutoFit/>
          </a:bodyPr>
          <a:lstStyle/>
          <a:p>
            <a:r>
              <a:rPr lang="en-US" sz="4000" b="1" dirty="0">
                <a:latin typeface="+mj-lt"/>
              </a:rPr>
              <a:t>Insertion</a:t>
            </a:r>
          </a:p>
        </p:txBody>
      </p:sp>
      <p:sp>
        <p:nvSpPr>
          <p:cNvPr id="11" name="TextBox 10">
            <a:extLst>
              <a:ext uri="{FF2B5EF4-FFF2-40B4-BE49-F238E27FC236}">
                <a16:creationId xmlns:a16="http://schemas.microsoft.com/office/drawing/2014/main" id="{86BACBED-43FA-4073-BE3F-471326FDD712}"/>
              </a:ext>
            </a:extLst>
          </p:cNvPr>
          <p:cNvSpPr txBox="1"/>
          <p:nvPr/>
        </p:nvSpPr>
        <p:spPr>
          <a:xfrm>
            <a:off x="1237673" y="2076610"/>
            <a:ext cx="4618182" cy="369332"/>
          </a:xfrm>
          <a:prstGeom prst="rect">
            <a:avLst/>
          </a:prstGeom>
          <a:noFill/>
        </p:spPr>
        <p:txBody>
          <a:bodyPr wrap="square" rtlCol="0">
            <a:spAutoFit/>
          </a:bodyPr>
          <a:lstStyle/>
          <a:p>
            <a:r>
              <a:rPr lang="en-US" dirty="0"/>
              <a:t>Insert element : 2</a:t>
            </a:r>
          </a:p>
        </p:txBody>
      </p:sp>
    </p:spTree>
    <p:extLst>
      <p:ext uri="{BB962C8B-B14F-4D97-AF65-F5344CB8AC3E}">
        <p14:creationId xmlns:p14="http://schemas.microsoft.com/office/powerpoint/2010/main" val="742872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96AFC9F-3AAA-4E0E-8D5B-2F8C5FD479CF}"/>
              </a:ext>
            </a:extLst>
          </p:cNvPr>
          <p:cNvCxnSpPr/>
          <p:nvPr/>
        </p:nvCxnSpPr>
        <p:spPr>
          <a:xfrm>
            <a:off x="4973782" y="3495965"/>
            <a:ext cx="1413164" cy="1265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2AB97A7-DC4C-4FBB-BE67-CCFD6B7E617E}"/>
              </a:ext>
            </a:extLst>
          </p:cNvPr>
          <p:cNvSpPr/>
          <p:nvPr/>
        </p:nvSpPr>
        <p:spPr>
          <a:xfrm>
            <a:off x="5680364" y="4789057"/>
            <a:ext cx="3325091"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 –balancing after inserting the element </a:t>
            </a:r>
          </a:p>
        </p:txBody>
      </p:sp>
      <p:graphicFrame>
        <p:nvGraphicFramePr>
          <p:cNvPr id="3" name="Table 7">
            <a:extLst>
              <a:ext uri="{FF2B5EF4-FFF2-40B4-BE49-F238E27FC236}">
                <a16:creationId xmlns:a16="http://schemas.microsoft.com/office/drawing/2014/main" id="{BAD71048-C838-4692-8BDB-0D7F73D1C737}"/>
              </a:ext>
            </a:extLst>
          </p:cNvPr>
          <p:cNvGraphicFramePr>
            <a:graphicFrameLocks noGrp="1"/>
          </p:cNvGraphicFramePr>
          <p:nvPr>
            <p:extLst>
              <p:ext uri="{D42A27DB-BD31-4B8C-83A1-F6EECF244321}">
                <p14:modId xmlns:p14="http://schemas.microsoft.com/office/powerpoint/2010/main" val="2884264658"/>
              </p:ext>
            </p:extLst>
          </p:nvPr>
        </p:nvGraphicFramePr>
        <p:xfrm>
          <a:off x="1182254" y="2720111"/>
          <a:ext cx="9726810" cy="748144"/>
        </p:xfrm>
        <a:graphic>
          <a:graphicData uri="http://schemas.openxmlformats.org/drawingml/2006/table">
            <a:tbl>
              <a:tblPr firstRow="1" bandRow="1">
                <a:tableStyleId>{5C22544A-7EE6-4342-B048-85BDC9FD1C3A}</a:tableStyleId>
              </a:tblPr>
              <a:tblGrid>
                <a:gridCol w="633882">
                  <a:extLst>
                    <a:ext uri="{9D8B030D-6E8A-4147-A177-3AD203B41FA5}">
                      <a16:colId xmlns:a16="http://schemas.microsoft.com/office/drawing/2014/main" val="2815748246"/>
                    </a:ext>
                  </a:extLst>
                </a:gridCol>
                <a:gridCol w="699456">
                  <a:extLst>
                    <a:ext uri="{9D8B030D-6E8A-4147-A177-3AD203B41FA5}">
                      <a16:colId xmlns:a16="http://schemas.microsoft.com/office/drawing/2014/main" val="2740806172"/>
                    </a:ext>
                  </a:extLst>
                </a:gridCol>
                <a:gridCol w="670844">
                  <a:extLst>
                    <a:ext uri="{9D8B030D-6E8A-4147-A177-3AD203B41FA5}">
                      <a16:colId xmlns:a16="http://schemas.microsoft.com/office/drawing/2014/main" val="1666467917"/>
                    </a:ext>
                  </a:extLst>
                </a:gridCol>
                <a:gridCol w="728068">
                  <a:extLst>
                    <a:ext uri="{9D8B030D-6E8A-4147-A177-3AD203B41FA5}">
                      <a16:colId xmlns:a16="http://schemas.microsoft.com/office/drawing/2014/main" val="992725257"/>
                    </a:ext>
                  </a:extLst>
                </a:gridCol>
                <a:gridCol w="699456">
                  <a:extLst>
                    <a:ext uri="{9D8B030D-6E8A-4147-A177-3AD203B41FA5}">
                      <a16:colId xmlns:a16="http://schemas.microsoft.com/office/drawing/2014/main" val="4080367363"/>
                    </a:ext>
                  </a:extLst>
                </a:gridCol>
                <a:gridCol w="699456">
                  <a:extLst>
                    <a:ext uri="{9D8B030D-6E8A-4147-A177-3AD203B41FA5}">
                      <a16:colId xmlns:a16="http://schemas.microsoft.com/office/drawing/2014/main" val="207208909"/>
                    </a:ext>
                  </a:extLst>
                </a:gridCol>
                <a:gridCol w="699456">
                  <a:extLst>
                    <a:ext uri="{9D8B030D-6E8A-4147-A177-3AD203B41FA5}">
                      <a16:colId xmlns:a16="http://schemas.microsoft.com/office/drawing/2014/main" val="3134027506"/>
                    </a:ext>
                  </a:extLst>
                </a:gridCol>
                <a:gridCol w="699456">
                  <a:extLst>
                    <a:ext uri="{9D8B030D-6E8A-4147-A177-3AD203B41FA5}">
                      <a16:colId xmlns:a16="http://schemas.microsoft.com/office/drawing/2014/main" val="521150294"/>
                    </a:ext>
                  </a:extLst>
                </a:gridCol>
                <a:gridCol w="699456">
                  <a:extLst>
                    <a:ext uri="{9D8B030D-6E8A-4147-A177-3AD203B41FA5}">
                      <a16:colId xmlns:a16="http://schemas.microsoft.com/office/drawing/2014/main" val="1906653073"/>
                    </a:ext>
                  </a:extLst>
                </a:gridCol>
                <a:gridCol w="699456">
                  <a:extLst>
                    <a:ext uri="{9D8B030D-6E8A-4147-A177-3AD203B41FA5}">
                      <a16:colId xmlns:a16="http://schemas.microsoft.com/office/drawing/2014/main" val="1086822440"/>
                    </a:ext>
                  </a:extLst>
                </a:gridCol>
                <a:gridCol w="699456">
                  <a:extLst>
                    <a:ext uri="{9D8B030D-6E8A-4147-A177-3AD203B41FA5}">
                      <a16:colId xmlns:a16="http://schemas.microsoft.com/office/drawing/2014/main" val="2296665520"/>
                    </a:ext>
                  </a:extLst>
                </a:gridCol>
                <a:gridCol w="699456">
                  <a:extLst>
                    <a:ext uri="{9D8B030D-6E8A-4147-A177-3AD203B41FA5}">
                      <a16:colId xmlns:a16="http://schemas.microsoft.com/office/drawing/2014/main" val="2063415370"/>
                    </a:ext>
                  </a:extLst>
                </a:gridCol>
                <a:gridCol w="699456">
                  <a:extLst>
                    <a:ext uri="{9D8B030D-6E8A-4147-A177-3AD203B41FA5}">
                      <a16:colId xmlns:a16="http://schemas.microsoft.com/office/drawing/2014/main" val="1858565789"/>
                    </a:ext>
                  </a:extLst>
                </a:gridCol>
                <a:gridCol w="699456">
                  <a:extLst>
                    <a:ext uri="{9D8B030D-6E8A-4147-A177-3AD203B41FA5}">
                      <a16:colId xmlns:a16="http://schemas.microsoft.com/office/drawing/2014/main" val="1308863474"/>
                    </a:ext>
                  </a:extLst>
                </a:gridCol>
              </a:tblGrid>
              <a:tr h="748144">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101399844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9FA2AE04-EEB4-4BD3-8432-F98698932E52}"/>
                  </a:ext>
                </a:extLst>
              </p14:cNvPr>
              <p14:cNvContentPartPr/>
              <p14:nvPr/>
            </p14:nvContentPartPr>
            <p14:xfrm>
              <a:off x="3943480" y="3361858"/>
              <a:ext cx="360" cy="360"/>
            </p14:xfrm>
          </p:contentPart>
        </mc:Choice>
        <mc:Fallback xmlns="">
          <p:pic>
            <p:nvPicPr>
              <p:cNvPr id="10" name="Ink 9">
                <a:extLst>
                  <a:ext uri="{FF2B5EF4-FFF2-40B4-BE49-F238E27FC236}">
                    <a16:creationId xmlns:a16="http://schemas.microsoft.com/office/drawing/2014/main" id="{9FA2AE04-EEB4-4BD3-8432-F98698932E52}"/>
                  </a:ext>
                </a:extLst>
              </p:cNvPr>
              <p:cNvPicPr/>
              <p:nvPr/>
            </p:nvPicPr>
            <p:blipFill>
              <a:blip r:embed="rId3"/>
              <a:stretch>
                <a:fillRect/>
              </a:stretch>
            </p:blipFill>
            <p:spPr>
              <a:xfrm>
                <a:off x="3934480" y="3352858"/>
                <a:ext cx="18000" cy="18000"/>
              </a:xfrm>
              <a:prstGeom prst="rect">
                <a:avLst/>
              </a:prstGeom>
            </p:spPr>
          </p:pic>
        </mc:Fallback>
      </mc:AlternateContent>
      <p:sp>
        <p:nvSpPr>
          <p:cNvPr id="5" name="TextBox 4">
            <a:extLst>
              <a:ext uri="{FF2B5EF4-FFF2-40B4-BE49-F238E27FC236}">
                <a16:creationId xmlns:a16="http://schemas.microsoft.com/office/drawing/2014/main" id="{7EDB3EC5-2F59-4EB4-B4C6-00B7CBD5424B}"/>
              </a:ext>
            </a:extLst>
          </p:cNvPr>
          <p:cNvSpPr txBox="1"/>
          <p:nvPr/>
        </p:nvSpPr>
        <p:spPr>
          <a:xfrm>
            <a:off x="1182254" y="1228650"/>
            <a:ext cx="350981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Franklin Gothic Book" panose="020F0502020204030204"/>
                <a:ea typeface="+mn-ea"/>
                <a:cs typeface="+mn-cs"/>
              </a:rPr>
              <a:t>Rebalancing</a:t>
            </a:r>
            <a:r>
              <a:rPr kumimoji="0" lang="en-US" sz="2000" b="1" i="0" u="none" strike="noStrike" kern="1200" cap="none" spc="0" normalizeH="0" baseline="0" noProof="0" dirty="0">
                <a:ln>
                  <a:noFill/>
                </a:ln>
                <a:solidFill>
                  <a:prstClr val="black"/>
                </a:solidFill>
                <a:effectLst/>
                <a:uLnTx/>
                <a:uFillTx/>
                <a:latin typeface="Franklin Gothic Book" panose="020F0502020204030204"/>
                <a:ea typeface="+mn-ea"/>
                <a:cs typeface="+mn-cs"/>
              </a:rPr>
              <a:t> </a:t>
            </a:r>
          </a:p>
        </p:txBody>
      </p:sp>
      <p:sp>
        <p:nvSpPr>
          <p:cNvPr id="14" name="TextBox 13">
            <a:extLst>
              <a:ext uri="{FF2B5EF4-FFF2-40B4-BE49-F238E27FC236}">
                <a16:creationId xmlns:a16="http://schemas.microsoft.com/office/drawing/2014/main" id="{379B137E-07E5-466C-8BA1-AB49A305D594}"/>
              </a:ext>
            </a:extLst>
          </p:cNvPr>
          <p:cNvSpPr txBox="1"/>
          <p:nvPr/>
        </p:nvSpPr>
        <p:spPr>
          <a:xfrm>
            <a:off x="1182254" y="2133600"/>
            <a:ext cx="4738255" cy="400110"/>
          </a:xfrm>
          <a:prstGeom prst="rect">
            <a:avLst/>
          </a:prstGeom>
          <a:noFill/>
        </p:spPr>
        <p:txBody>
          <a:bodyPr wrap="square" rtlCol="0">
            <a:spAutoFit/>
          </a:bodyPr>
          <a:lstStyle/>
          <a:p>
            <a:r>
              <a:rPr lang="en-US" sz="2000" dirty="0"/>
              <a:t>Insert space between each element :</a:t>
            </a:r>
          </a:p>
        </p:txBody>
      </p:sp>
    </p:spTree>
    <p:extLst>
      <p:ext uri="{BB962C8B-B14F-4D97-AF65-F5344CB8AC3E}">
        <p14:creationId xmlns:p14="http://schemas.microsoft.com/office/powerpoint/2010/main" val="993738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CA46A-3A89-4828-A873-98194E2B7EBC}"/>
              </a:ext>
            </a:extLst>
          </p:cNvPr>
          <p:cNvSpPr>
            <a:spLocks noGrp="1"/>
          </p:cNvSpPr>
          <p:nvPr>
            <p:ph idx="1"/>
          </p:nvPr>
        </p:nvSpPr>
        <p:spPr>
          <a:xfrm>
            <a:off x="671946" y="656090"/>
            <a:ext cx="10880436" cy="5564292"/>
          </a:xfrm>
        </p:spPr>
        <p:style>
          <a:lnRef idx="2">
            <a:schemeClr val="dk1"/>
          </a:lnRef>
          <a:fillRef idx="1">
            <a:schemeClr val="lt1"/>
          </a:fillRef>
          <a:effectRef idx="0">
            <a:schemeClr val="dk1"/>
          </a:effectRef>
          <a:fontRef idx="minor">
            <a:schemeClr val="dk1"/>
          </a:fontRef>
        </p:style>
        <p:txBody>
          <a:bodyPr/>
          <a:lstStyle/>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21" name="Rectangle 20">
            <a:extLst>
              <a:ext uri="{FF2B5EF4-FFF2-40B4-BE49-F238E27FC236}">
                <a16:creationId xmlns:a16="http://schemas.microsoft.com/office/drawing/2014/main" id="{C2B5EDEE-1FFF-4DB2-A606-B78DB676D37B}"/>
              </a:ext>
            </a:extLst>
          </p:cNvPr>
          <p:cNvSpPr/>
          <p:nvPr/>
        </p:nvSpPr>
        <p:spPr>
          <a:xfrm>
            <a:off x="2303319" y="772536"/>
            <a:ext cx="2955637" cy="458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Index</a:t>
            </a:r>
          </a:p>
        </p:txBody>
      </p:sp>
      <p:cxnSp>
        <p:nvCxnSpPr>
          <p:cNvPr id="4" name="Straight Arrow Connector 3">
            <a:extLst>
              <a:ext uri="{FF2B5EF4-FFF2-40B4-BE49-F238E27FC236}">
                <a16:creationId xmlns:a16="http://schemas.microsoft.com/office/drawing/2014/main" id="{D7B52E53-DE9D-4BF9-9B3E-45B353A201E3}"/>
              </a:ext>
            </a:extLst>
          </p:cNvPr>
          <p:cNvCxnSpPr>
            <a:cxnSpLocks/>
          </p:cNvCxnSpPr>
          <p:nvPr/>
        </p:nvCxnSpPr>
        <p:spPr>
          <a:xfrm flipV="1">
            <a:off x="1617133" y="1001560"/>
            <a:ext cx="553412" cy="579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C1D380D-33A9-45F2-ABCB-6BC5B670A34A}"/>
              </a:ext>
            </a:extLst>
          </p:cNvPr>
          <p:cNvSpPr/>
          <p:nvPr/>
        </p:nvSpPr>
        <p:spPr>
          <a:xfrm>
            <a:off x="2451101" y="3344563"/>
            <a:ext cx="4396509" cy="5305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Sorted array with gaps</a:t>
            </a:r>
          </a:p>
        </p:txBody>
      </p:sp>
      <p:cxnSp>
        <p:nvCxnSpPr>
          <p:cNvPr id="7" name="Straight Arrow Connector 6">
            <a:extLst>
              <a:ext uri="{FF2B5EF4-FFF2-40B4-BE49-F238E27FC236}">
                <a16:creationId xmlns:a16="http://schemas.microsoft.com/office/drawing/2014/main" id="{7782DE6B-7719-400E-A86E-61133E3AFDE4}"/>
              </a:ext>
            </a:extLst>
          </p:cNvPr>
          <p:cNvCxnSpPr>
            <a:cxnSpLocks/>
          </p:cNvCxnSpPr>
          <p:nvPr/>
        </p:nvCxnSpPr>
        <p:spPr>
          <a:xfrm>
            <a:off x="1693333" y="2727107"/>
            <a:ext cx="609986" cy="70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49813C7-2780-44BC-A05C-911D84A88BF8}"/>
              </a:ext>
            </a:extLst>
          </p:cNvPr>
          <p:cNvSpPr/>
          <p:nvPr/>
        </p:nvSpPr>
        <p:spPr>
          <a:xfrm>
            <a:off x="2451101" y="4344610"/>
            <a:ext cx="6317673" cy="6742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rPr>
              <a:t>Insert Item “10” from the unsorted array</a:t>
            </a:r>
          </a:p>
        </p:txBody>
      </p:sp>
      <p:pic>
        <p:nvPicPr>
          <p:cNvPr id="9" name="Picture 8">
            <a:extLst>
              <a:ext uri="{FF2B5EF4-FFF2-40B4-BE49-F238E27FC236}">
                <a16:creationId xmlns:a16="http://schemas.microsoft.com/office/drawing/2014/main" id="{C713F3A5-DCA5-4184-A7AC-0ED0A68C4B58}"/>
              </a:ext>
            </a:extLst>
          </p:cNvPr>
          <p:cNvPicPr>
            <a:picLocks noChangeAspect="1"/>
          </p:cNvPicPr>
          <p:nvPr/>
        </p:nvPicPr>
        <p:blipFill>
          <a:blip r:embed="rId2"/>
          <a:stretch>
            <a:fillRect/>
          </a:stretch>
        </p:blipFill>
        <p:spPr>
          <a:xfrm>
            <a:off x="2170545" y="5492498"/>
            <a:ext cx="7535309" cy="469433"/>
          </a:xfrm>
          <a:prstGeom prst="rect">
            <a:avLst/>
          </a:prstGeom>
        </p:spPr>
      </p:pic>
      <p:cxnSp>
        <p:nvCxnSpPr>
          <p:cNvPr id="11" name="Straight Arrow Connector 10">
            <a:extLst>
              <a:ext uri="{FF2B5EF4-FFF2-40B4-BE49-F238E27FC236}">
                <a16:creationId xmlns:a16="http://schemas.microsoft.com/office/drawing/2014/main" id="{C577E8AD-CC0D-4291-876F-8D8D5FC2B4E2}"/>
              </a:ext>
            </a:extLst>
          </p:cNvPr>
          <p:cNvCxnSpPr/>
          <p:nvPr/>
        </p:nvCxnSpPr>
        <p:spPr>
          <a:xfrm>
            <a:off x="5495637" y="5107709"/>
            <a:ext cx="0" cy="320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Table 9">
            <a:extLst>
              <a:ext uri="{FF2B5EF4-FFF2-40B4-BE49-F238E27FC236}">
                <a16:creationId xmlns:a16="http://schemas.microsoft.com/office/drawing/2014/main" id="{C9ED1003-E94A-40B5-9C86-779FAE8486FB}"/>
              </a:ext>
            </a:extLst>
          </p:cNvPr>
          <p:cNvGraphicFramePr>
            <a:graphicFrameLocks noGrp="1"/>
          </p:cNvGraphicFramePr>
          <p:nvPr>
            <p:extLst>
              <p:ext uri="{D42A27DB-BD31-4B8C-83A1-F6EECF244321}">
                <p14:modId xmlns:p14="http://schemas.microsoft.com/office/powerpoint/2010/main" val="777262283"/>
              </p:ext>
            </p:extLst>
          </p:nvPr>
        </p:nvGraphicFramePr>
        <p:xfrm>
          <a:off x="1119894" y="2207491"/>
          <a:ext cx="8920324" cy="365760"/>
        </p:xfrm>
        <a:graphic>
          <a:graphicData uri="http://schemas.openxmlformats.org/drawingml/2006/table">
            <a:tbl>
              <a:tblPr firstRow="1" bandRow="1">
                <a:tableStyleId>{5C22544A-7EE6-4342-B048-85BDC9FD1C3A}</a:tableStyleId>
              </a:tblPr>
              <a:tblGrid>
                <a:gridCol w="637166">
                  <a:extLst>
                    <a:ext uri="{9D8B030D-6E8A-4147-A177-3AD203B41FA5}">
                      <a16:colId xmlns:a16="http://schemas.microsoft.com/office/drawing/2014/main" val="246591054"/>
                    </a:ext>
                  </a:extLst>
                </a:gridCol>
                <a:gridCol w="637166">
                  <a:extLst>
                    <a:ext uri="{9D8B030D-6E8A-4147-A177-3AD203B41FA5}">
                      <a16:colId xmlns:a16="http://schemas.microsoft.com/office/drawing/2014/main" val="3612272438"/>
                    </a:ext>
                  </a:extLst>
                </a:gridCol>
                <a:gridCol w="637166">
                  <a:extLst>
                    <a:ext uri="{9D8B030D-6E8A-4147-A177-3AD203B41FA5}">
                      <a16:colId xmlns:a16="http://schemas.microsoft.com/office/drawing/2014/main" val="2770853398"/>
                    </a:ext>
                  </a:extLst>
                </a:gridCol>
                <a:gridCol w="637166">
                  <a:extLst>
                    <a:ext uri="{9D8B030D-6E8A-4147-A177-3AD203B41FA5}">
                      <a16:colId xmlns:a16="http://schemas.microsoft.com/office/drawing/2014/main" val="1414955678"/>
                    </a:ext>
                  </a:extLst>
                </a:gridCol>
                <a:gridCol w="637166">
                  <a:extLst>
                    <a:ext uri="{9D8B030D-6E8A-4147-A177-3AD203B41FA5}">
                      <a16:colId xmlns:a16="http://schemas.microsoft.com/office/drawing/2014/main" val="4068677154"/>
                    </a:ext>
                  </a:extLst>
                </a:gridCol>
                <a:gridCol w="637166">
                  <a:extLst>
                    <a:ext uri="{9D8B030D-6E8A-4147-A177-3AD203B41FA5}">
                      <a16:colId xmlns:a16="http://schemas.microsoft.com/office/drawing/2014/main" val="3454230147"/>
                    </a:ext>
                  </a:extLst>
                </a:gridCol>
                <a:gridCol w="637166">
                  <a:extLst>
                    <a:ext uri="{9D8B030D-6E8A-4147-A177-3AD203B41FA5}">
                      <a16:colId xmlns:a16="http://schemas.microsoft.com/office/drawing/2014/main" val="2173525858"/>
                    </a:ext>
                  </a:extLst>
                </a:gridCol>
                <a:gridCol w="637166">
                  <a:extLst>
                    <a:ext uri="{9D8B030D-6E8A-4147-A177-3AD203B41FA5}">
                      <a16:colId xmlns:a16="http://schemas.microsoft.com/office/drawing/2014/main" val="571089276"/>
                    </a:ext>
                  </a:extLst>
                </a:gridCol>
                <a:gridCol w="637166">
                  <a:extLst>
                    <a:ext uri="{9D8B030D-6E8A-4147-A177-3AD203B41FA5}">
                      <a16:colId xmlns:a16="http://schemas.microsoft.com/office/drawing/2014/main" val="250965231"/>
                    </a:ext>
                  </a:extLst>
                </a:gridCol>
                <a:gridCol w="637166">
                  <a:extLst>
                    <a:ext uri="{9D8B030D-6E8A-4147-A177-3AD203B41FA5}">
                      <a16:colId xmlns:a16="http://schemas.microsoft.com/office/drawing/2014/main" val="4116764275"/>
                    </a:ext>
                  </a:extLst>
                </a:gridCol>
                <a:gridCol w="637166">
                  <a:extLst>
                    <a:ext uri="{9D8B030D-6E8A-4147-A177-3AD203B41FA5}">
                      <a16:colId xmlns:a16="http://schemas.microsoft.com/office/drawing/2014/main" val="1068367411"/>
                    </a:ext>
                  </a:extLst>
                </a:gridCol>
                <a:gridCol w="637166">
                  <a:extLst>
                    <a:ext uri="{9D8B030D-6E8A-4147-A177-3AD203B41FA5}">
                      <a16:colId xmlns:a16="http://schemas.microsoft.com/office/drawing/2014/main" val="2583671176"/>
                    </a:ext>
                  </a:extLst>
                </a:gridCol>
                <a:gridCol w="637166">
                  <a:extLst>
                    <a:ext uri="{9D8B030D-6E8A-4147-A177-3AD203B41FA5}">
                      <a16:colId xmlns:a16="http://schemas.microsoft.com/office/drawing/2014/main" val="2434118512"/>
                    </a:ext>
                  </a:extLst>
                </a:gridCol>
                <a:gridCol w="637166">
                  <a:extLst>
                    <a:ext uri="{9D8B030D-6E8A-4147-A177-3AD203B41FA5}">
                      <a16:colId xmlns:a16="http://schemas.microsoft.com/office/drawing/2014/main" val="214583071"/>
                    </a:ext>
                  </a:extLst>
                </a:gridCol>
              </a:tblGrid>
              <a:tr h="345862">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4098340596"/>
                  </a:ext>
                </a:extLst>
              </a:tr>
            </a:tbl>
          </a:graphicData>
        </a:graphic>
      </p:graphicFrame>
      <p:graphicFrame>
        <p:nvGraphicFramePr>
          <p:cNvPr id="12" name="Table 12">
            <a:extLst>
              <a:ext uri="{FF2B5EF4-FFF2-40B4-BE49-F238E27FC236}">
                <a16:creationId xmlns:a16="http://schemas.microsoft.com/office/drawing/2014/main" id="{17A45F2A-6927-40A1-864B-0DA8327E97B9}"/>
              </a:ext>
            </a:extLst>
          </p:cNvPr>
          <p:cNvGraphicFramePr>
            <a:graphicFrameLocks noGrp="1"/>
          </p:cNvGraphicFramePr>
          <p:nvPr>
            <p:extLst>
              <p:ext uri="{D42A27DB-BD31-4B8C-83A1-F6EECF244321}">
                <p14:modId xmlns:p14="http://schemas.microsoft.com/office/powerpoint/2010/main" val="2423432648"/>
              </p:ext>
            </p:extLst>
          </p:nvPr>
        </p:nvGraphicFramePr>
        <p:xfrm>
          <a:off x="1129130" y="1668410"/>
          <a:ext cx="8912246" cy="370840"/>
        </p:xfrm>
        <a:graphic>
          <a:graphicData uri="http://schemas.openxmlformats.org/drawingml/2006/table">
            <a:tbl>
              <a:tblPr firstRow="1" bandRow="1">
                <a:tableStyleId>{073A0DAA-6AF3-43AB-8588-CEC1D06C72B9}</a:tableStyleId>
              </a:tblPr>
              <a:tblGrid>
                <a:gridCol w="636589">
                  <a:extLst>
                    <a:ext uri="{9D8B030D-6E8A-4147-A177-3AD203B41FA5}">
                      <a16:colId xmlns:a16="http://schemas.microsoft.com/office/drawing/2014/main" val="1952906824"/>
                    </a:ext>
                  </a:extLst>
                </a:gridCol>
                <a:gridCol w="636589">
                  <a:extLst>
                    <a:ext uri="{9D8B030D-6E8A-4147-A177-3AD203B41FA5}">
                      <a16:colId xmlns:a16="http://schemas.microsoft.com/office/drawing/2014/main" val="1790732896"/>
                    </a:ext>
                  </a:extLst>
                </a:gridCol>
                <a:gridCol w="636589">
                  <a:extLst>
                    <a:ext uri="{9D8B030D-6E8A-4147-A177-3AD203B41FA5}">
                      <a16:colId xmlns:a16="http://schemas.microsoft.com/office/drawing/2014/main" val="3361992158"/>
                    </a:ext>
                  </a:extLst>
                </a:gridCol>
                <a:gridCol w="636589">
                  <a:extLst>
                    <a:ext uri="{9D8B030D-6E8A-4147-A177-3AD203B41FA5}">
                      <a16:colId xmlns:a16="http://schemas.microsoft.com/office/drawing/2014/main" val="2149362600"/>
                    </a:ext>
                  </a:extLst>
                </a:gridCol>
                <a:gridCol w="636589">
                  <a:extLst>
                    <a:ext uri="{9D8B030D-6E8A-4147-A177-3AD203B41FA5}">
                      <a16:colId xmlns:a16="http://schemas.microsoft.com/office/drawing/2014/main" val="1643247628"/>
                    </a:ext>
                  </a:extLst>
                </a:gridCol>
                <a:gridCol w="636589">
                  <a:extLst>
                    <a:ext uri="{9D8B030D-6E8A-4147-A177-3AD203B41FA5}">
                      <a16:colId xmlns:a16="http://schemas.microsoft.com/office/drawing/2014/main" val="3100741474"/>
                    </a:ext>
                  </a:extLst>
                </a:gridCol>
                <a:gridCol w="636589">
                  <a:extLst>
                    <a:ext uri="{9D8B030D-6E8A-4147-A177-3AD203B41FA5}">
                      <a16:colId xmlns:a16="http://schemas.microsoft.com/office/drawing/2014/main" val="2030406687"/>
                    </a:ext>
                  </a:extLst>
                </a:gridCol>
                <a:gridCol w="636589">
                  <a:extLst>
                    <a:ext uri="{9D8B030D-6E8A-4147-A177-3AD203B41FA5}">
                      <a16:colId xmlns:a16="http://schemas.microsoft.com/office/drawing/2014/main" val="1993154831"/>
                    </a:ext>
                  </a:extLst>
                </a:gridCol>
                <a:gridCol w="636589">
                  <a:extLst>
                    <a:ext uri="{9D8B030D-6E8A-4147-A177-3AD203B41FA5}">
                      <a16:colId xmlns:a16="http://schemas.microsoft.com/office/drawing/2014/main" val="2627515302"/>
                    </a:ext>
                  </a:extLst>
                </a:gridCol>
                <a:gridCol w="636589">
                  <a:extLst>
                    <a:ext uri="{9D8B030D-6E8A-4147-A177-3AD203B41FA5}">
                      <a16:colId xmlns:a16="http://schemas.microsoft.com/office/drawing/2014/main" val="156231139"/>
                    </a:ext>
                  </a:extLst>
                </a:gridCol>
                <a:gridCol w="636589">
                  <a:extLst>
                    <a:ext uri="{9D8B030D-6E8A-4147-A177-3AD203B41FA5}">
                      <a16:colId xmlns:a16="http://schemas.microsoft.com/office/drawing/2014/main" val="3540657448"/>
                    </a:ext>
                  </a:extLst>
                </a:gridCol>
                <a:gridCol w="636589">
                  <a:extLst>
                    <a:ext uri="{9D8B030D-6E8A-4147-A177-3AD203B41FA5}">
                      <a16:colId xmlns:a16="http://schemas.microsoft.com/office/drawing/2014/main" val="1157836883"/>
                    </a:ext>
                  </a:extLst>
                </a:gridCol>
                <a:gridCol w="636589">
                  <a:extLst>
                    <a:ext uri="{9D8B030D-6E8A-4147-A177-3AD203B41FA5}">
                      <a16:colId xmlns:a16="http://schemas.microsoft.com/office/drawing/2014/main" val="507507900"/>
                    </a:ext>
                  </a:extLst>
                </a:gridCol>
                <a:gridCol w="636589">
                  <a:extLst>
                    <a:ext uri="{9D8B030D-6E8A-4147-A177-3AD203B41FA5}">
                      <a16:colId xmlns:a16="http://schemas.microsoft.com/office/drawing/2014/main" val="3139552285"/>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r>
                        <a:rPr lang="en-US" dirty="0"/>
                        <a:t>13</a:t>
                      </a:r>
                    </a:p>
                  </a:txBody>
                  <a:tcPr/>
                </a:tc>
                <a:extLst>
                  <a:ext uri="{0D108BD9-81ED-4DB2-BD59-A6C34878D82A}">
                    <a16:rowId xmlns:a16="http://schemas.microsoft.com/office/drawing/2014/main" val="2993734398"/>
                  </a:ext>
                </a:extLst>
              </a:tr>
            </a:tbl>
          </a:graphicData>
        </a:graphic>
      </p:graphicFrame>
    </p:spTree>
    <p:extLst>
      <p:ext uri="{BB962C8B-B14F-4D97-AF65-F5344CB8AC3E}">
        <p14:creationId xmlns:p14="http://schemas.microsoft.com/office/powerpoint/2010/main" val="886455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1881-4D30-4B2B-99EC-8E14B0A34550}"/>
              </a:ext>
            </a:extLst>
          </p:cNvPr>
          <p:cNvSpPr>
            <a:spLocks noGrp="1"/>
          </p:cNvSpPr>
          <p:nvPr>
            <p:ph type="title"/>
          </p:nvPr>
        </p:nvSpPr>
        <p:spPr/>
        <p:txBody>
          <a:bodyPr>
            <a:normAutofit/>
          </a:bodyPr>
          <a:lstStyle/>
          <a:p>
            <a:r>
              <a:rPr lang="en-US" sz="4000" b="1" dirty="0"/>
              <a:t>Binary Search</a:t>
            </a:r>
            <a:endParaRPr lang="en-US" sz="4000" dirty="0"/>
          </a:p>
        </p:txBody>
      </p:sp>
      <p:cxnSp>
        <p:nvCxnSpPr>
          <p:cNvPr id="8" name="Straight Arrow Connector 7">
            <a:extLst>
              <a:ext uri="{FF2B5EF4-FFF2-40B4-BE49-F238E27FC236}">
                <a16:creationId xmlns:a16="http://schemas.microsoft.com/office/drawing/2014/main" id="{0FBDDAA9-E8EB-466D-A69B-D8427D4CBDCC}"/>
              </a:ext>
            </a:extLst>
          </p:cNvPr>
          <p:cNvCxnSpPr/>
          <p:nvPr/>
        </p:nvCxnSpPr>
        <p:spPr>
          <a:xfrm flipH="1" flipV="1">
            <a:off x="8339499" y="3463635"/>
            <a:ext cx="766618" cy="106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4D3BD9D-0E16-4C00-96B6-1770B6246321}"/>
              </a:ext>
            </a:extLst>
          </p:cNvPr>
          <p:cNvSpPr/>
          <p:nvPr/>
        </p:nvSpPr>
        <p:spPr>
          <a:xfrm>
            <a:off x="8318572" y="4621247"/>
            <a:ext cx="1835583" cy="12469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Gap for the insertion of 10 </a:t>
            </a:r>
          </a:p>
        </p:txBody>
      </p:sp>
      <p:sp>
        <p:nvSpPr>
          <p:cNvPr id="3" name="TextBox 2">
            <a:extLst>
              <a:ext uri="{FF2B5EF4-FFF2-40B4-BE49-F238E27FC236}">
                <a16:creationId xmlns:a16="http://schemas.microsoft.com/office/drawing/2014/main" id="{02EC4134-63D3-45E9-A460-3B618E66D671}"/>
              </a:ext>
            </a:extLst>
          </p:cNvPr>
          <p:cNvSpPr txBox="1"/>
          <p:nvPr/>
        </p:nvSpPr>
        <p:spPr>
          <a:xfrm>
            <a:off x="498764" y="1930400"/>
            <a:ext cx="8737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Finding the position of 10 for insertion in the sorted array by using  binary search.</a:t>
            </a:r>
          </a:p>
        </p:txBody>
      </p:sp>
      <p:cxnSp>
        <p:nvCxnSpPr>
          <p:cNvPr id="6" name="Straight Arrow Connector 5">
            <a:extLst>
              <a:ext uri="{FF2B5EF4-FFF2-40B4-BE49-F238E27FC236}">
                <a16:creationId xmlns:a16="http://schemas.microsoft.com/office/drawing/2014/main" id="{470022CB-5BFA-4029-9377-1C9B3F84EE67}"/>
              </a:ext>
            </a:extLst>
          </p:cNvPr>
          <p:cNvCxnSpPr/>
          <p:nvPr/>
        </p:nvCxnSpPr>
        <p:spPr>
          <a:xfrm flipH="1">
            <a:off x="6627237" y="3509818"/>
            <a:ext cx="877454" cy="97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317A9B6-85D1-4B6A-B6CA-8644BBC723ED}"/>
              </a:ext>
            </a:extLst>
          </p:cNvPr>
          <p:cNvSpPr/>
          <p:nvPr/>
        </p:nvSpPr>
        <p:spPr>
          <a:xfrm>
            <a:off x="5722073" y="4621246"/>
            <a:ext cx="1810327" cy="12469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Finding 10 by using binary search</a:t>
            </a:r>
          </a:p>
        </p:txBody>
      </p:sp>
      <p:graphicFrame>
        <p:nvGraphicFramePr>
          <p:cNvPr id="14" name="Table 13">
            <a:extLst>
              <a:ext uri="{FF2B5EF4-FFF2-40B4-BE49-F238E27FC236}">
                <a16:creationId xmlns:a16="http://schemas.microsoft.com/office/drawing/2014/main" id="{A6E00201-F041-4992-AA93-6E1C3497152B}"/>
              </a:ext>
            </a:extLst>
          </p:cNvPr>
          <p:cNvGraphicFramePr>
            <a:graphicFrameLocks noGrp="1"/>
          </p:cNvGraphicFramePr>
          <p:nvPr>
            <p:extLst>
              <p:ext uri="{D42A27DB-BD31-4B8C-83A1-F6EECF244321}">
                <p14:modId xmlns:p14="http://schemas.microsoft.com/office/powerpoint/2010/main" val="879223579"/>
              </p:ext>
            </p:extLst>
          </p:nvPr>
        </p:nvGraphicFramePr>
        <p:xfrm>
          <a:off x="1318636" y="2492772"/>
          <a:ext cx="10367820" cy="805410"/>
        </p:xfrm>
        <a:graphic>
          <a:graphicData uri="http://schemas.openxmlformats.org/drawingml/2006/table">
            <a:tbl>
              <a:tblPr firstRow="1" bandRow="1">
                <a:tableStyleId>{5C22544A-7EE6-4342-B048-85BDC9FD1C3A}</a:tableStyleId>
              </a:tblPr>
              <a:tblGrid>
                <a:gridCol w="778977">
                  <a:extLst>
                    <a:ext uri="{9D8B030D-6E8A-4147-A177-3AD203B41FA5}">
                      <a16:colId xmlns:a16="http://schemas.microsoft.com/office/drawing/2014/main" val="2614450026"/>
                    </a:ext>
                  </a:extLst>
                </a:gridCol>
                <a:gridCol w="871713">
                  <a:extLst>
                    <a:ext uri="{9D8B030D-6E8A-4147-A177-3AD203B41FA5}">
                      <a16:colId xmlns:a16="http://schemas.microsoft.com/office/drawing/2014/main" val="753389728"/>
                    </a:ext>
                  </a:extLst>
                </a:gridCol>
                <a:gridCol w="871713">
                  <a:extLst>
                    <a:ext uri="{9D8B030D-6E8A-4147-A177-3AD203B41FA5}">
                      <a16:colId xmlns:a16="http://schemas.microsoft.com/office/drawing/2014/main" val="1352877599"/>
                    </a:ext>
                  </a:extLst>
                </a:gridCol>
                <a:gridCol w="871713">
                  <a:extLst>
                    <a:ext uri="{9D8B030D-6E8A-4147-A177-3AD203B41FA5}">
                      <a16:colId xmlns:a16="http://schemas.microsoft.com/office/drawing/2014/main" val="2822597921"/>
                    </a:ext>
                  </a:extLst>
                </a:gridCol>
                <a:gridCol w="871713">
                  <a:extLst>
                    <a:ext uri="{9D8B030D-6E8A-4147-A177-3AD203B41FA5}">
                      <a16:colId xmlns:a16="http://schemas.microsoft.com/office/drawing/2014/main" val="771513149"/>
                    </a:ext>
                  </a:extLst>
                </a:gridCol>
                <a:gridCol w="871713">
                  <a:extLst>
                    <a:ext uri="{9D8B030D-6E8A-4147-A177-3AD203B41FA5}">
                      <a16:colId xmlns:a16="http://schemas.microsoft.com/office/drawing/2014/main" val="1540073873"/>
                    </a:ext>
                  </a:extLst>
                </a:gridCol>
                <a:gridCol w="871713">
                  <a:extLst>
                    <a:ext uri="{9D8B030D-6E8A-4147-A177-3AD203B41FA5}">
                      <a16:colId xmlns:a16="http://schemas.microsoft.com/office/drawing/2014/main" val="3050577367"/>
                    </a:ext>
                  </a:extLst>
                </a:gridCol>
                <a:gridCol w="871713">
                  <a:extLst>
                    <a:ext uri="{9D8B030D-6E8A-4147-A177-3AD203B41FA5}">
                      <a16:colId xmlns:a16="http://schemas.microsoft.com/office/drawing/2014/main" val="1228474377"/>
                    </a:ext>
                  </a:extLst>
                </a:gridCol>
                <a:gridCol w="871713">
                  <a:extLst>
                    <a:ext uri="{9D8B030D-6E8A-4147-A177-3AD203B41FA5}">
                      <a16:colId xmlns:a16="http://schemas.microsoft.com/office/drawing/2014/main" val="3270375409"/>
                    </a:ext>
                  </a:extLst>
                </a:gridCol>
                <a:gridCol w="871713">
                  <a:extLst>
                    <a:ext uri="{9D8B030D-6E8A-4147-A177-3AD203B41FA5}">
                      <a16:colId xmlns:a16="http://schemas.microsoft.com/office/drawing/2014/main" val="1401453399"/>
                    </a:ext>
                  </a:extLst>
                </a:gridCol>
                <a:gridCol w="871713">
                  <a:extLst>
                    <a:ext uri="{9D8B030D-6E8A-4147-A177-3AD203B41FA5}">
                      <a16:colId xmlns:a16="http://schemas.microsoft.com/office/drawing/2014/main" val="1492204261"/>
                    </a:ext>
                  </a:extLst>
                </a:gridCol>
                <a:gridCol w="871713">
                  <a:extLst>
                    <a:ext uri="{9D8B030D-6E8A-4147-A177-3AD203B41FA5}">
                      <a16:colId xmlns:a16="http://schemas.microsoft.com/office/drawing/2014/main" val="1688234985"/>
                    </a:ext>
                  </a:extLst>
                </a:gridCol>
              </a:tblGrid>
              <a:tr h="80541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71178729"/>
                  </a:ext>
                </a:extLst>
              </a:tr>
            </a:tbl>
          </a:graphicData>
        </a:graphic>
      </p:graphicFrame>
      <p:graphicFrame>
        <p:nvGraphicFramePr>
          <p:cNvPr id="4" name="Table 4">
            <a:extLst>
              <a:ext uri="{FF2B5EF4-FFF2-40B4-BE49-F238E27FC236}">
                <a16:creationId xmlns:a16="http://schemas.microsoft.com/office/drawing/2014/main" id="{14D4885F-6498-4209-B4F7-42D259925068}"/>
              </a:ext>
            </a:extLst>
          </p:cNvPr>
          <p:cNvGraphicFramePr>
            <a:graphicFrameLocks noGrp="1"/>
          </p:cNvGraphicFramePr>
          <p:nvPr>
            <p:extLst>
              <p:ext uri="{D42A27DB-BD31-4B8C-83A1-F6EECF244321}">
                <p14:modId xmlns:p14="http://schemas.microsoft.com/office/powerpoint/2010/main" val="604421488"/>
              </p:ext>
            </p:extLst>
          </p:nvPr>
        </p:nvGraphicFramePr>
        <p:xfrm>
          <a:off x="1318635" y="2516462"/>
          <a:ext cx="10439254" cy="856364"/>
        </p:xfrm>
        <a:graphic>
          <a:graphicData uri="http://schemas.openxmlformats.org/drawingml/2006/table">
            <a:tbl>
              <a:tblPr firstRow="1" bandRow="1">
                <a:tableStyleId>{5C22544A-7EE6-4342-B048-85BDC9FD1C3A}</a:tableStyleId>
              </a:tblPr>
              <a:tblGrid>
                <a:gridCol w="745661">
                  <a:extLst>
                    <a:ext uri="{9D8B030D-6E8A-4147-A177-3AD203B41FA5}">
                      <a16:colId xmlns:a16="http://schemas.microsoft.com/office/drawing/2014/main" val="159846891"/>
                    </a:ext>
                  </a:extLst>
                </a:gridCol>
                <a:gridCol w="745661">
                  <a:extLst>
                    <a:ext uri="{9D8B030D-6E8A-4147-A177-3AD203B41FA5}">
                      <a16:colId xmlns:a16="http://schemas.microsoft.com/office/drawing/2014/main" val="2229743332"/>
                    </a:ext>
                  </a:extLst>
                </a:gridCol>
                <a:gridCol w="745661">
                  <a:extLst>
                    <a:ext uri="{9D8B030D-6E8A-4147-A177-3AD203B41FA5}">
                      <a16:colId xmlns:a16="http://schemas.microsoft.com/office/drawing/2014/main" val="1914313167"/>
                    </a:ext>
                  </a:extLst>
                </a:gridCol>
                <a:gridCol w="745661">
                  <a:extLst>
                    <a:ext uri="{9D8B030D-6E8A-4147-A177-3AD203B41FA5}">
                      <a16:colId xmlns:a16="http://schemas.microsoft.com/office/drawing/2014/main" val="1013241310"/>
                    </a:ext>
                  </a:extLst>
                </a:gridCol>
                <a:gridCol w="745661">
                  <a:extLst>
                    <a:ext uri="{9D8B030D-6E8A-4147-A177-3AD203B41FA5}">
                      <a16:colId xmlns:a16="http://schemas.microsoft.com/office/drawing/2014/main" val="3958362833"/>
                    </a:ext>
                  </a:extLst>
                </a:gridCol>
                <a:gridCol w="745661">
                  <a:extLst>
                    <a:ext uri="{9D8B030D-6E8A-4147-A177-3AD203B41FA5}">
                      <a16:colId xmlns:a16="http://schemas.microsoft.com/office/drawing/2014/main" val="503016437"/>
                    </a:ext>
                  </a:extLst>
                </a:gridCol>
                <a:gridCol w="745661">
                  <a:extLst>
                    <a:ext uri="{9D8B030D-6E8A-4147-A177-3AD203B41FA5}">
                      <a16:colId xmlns:a16="http://schemas.microsoft.com/office/drawing/2014/main" val="1318442421"/>
                    </a:ext>
                  </a:extLst>
                </a:gridCol>
                <a:gridCol w="745661">
                  <a:extLst>
                    <a:ext uri="{9D8B030D-6E8A-4147-A177-3AD203B41FA5}">
                      <a16:colId xmlns:a16="http://schemas.microsoft.com/office/drawing/2014/main" val="3677903245"/>
                    </a:ext>
                  </a:extLst>
                </a:gridCol>
                <a:gridCol w="745661">
                  <a:extLst>
                    <a:ext uri="{9D8B030D-6E8A-4147-A177-3AD203B41FA5}">
                      <a16:colId xmlns:a16="http://schemas.microsoft.com/office/drawing/2014/main" val="537297643"/>
                    </a:ext>
                  </a:extLst>
                </a:gridCol>
                <a:gridCol w="745661">
                  <a:extLst>
                    <a:ext uri="{9D8B030D-6E8A-4147-A177-3AD203B41FA5}">
                      <a16:colId xmlns:a16="http://schemas.microsoft.com/office/drawing/2014/main" val="3076947406"/>
                    </a:ext>
                  </a:extLst>
                </a:gridCol>
                <a:gridCol w="745661">
                  <a:extLst>
                    <a:ext uri="{9D8B030D-6E8A-4147-A177-3AD203B41FA5}">
                      <a16:colId xmlns:a16="http://schemas.microsoft.com/office/drawing/2014/main" val="212915325"/>
                    </a:ext>
                  </a:extLst>
                </a:gridCol>
                <a:gridCol w="745661">
                  <a:extLst>
                    <a:ext uri="{9D8B030D-6E8A-4147-A177-3AD203B41FA5}">
                      <a16:colId xmlns:a16="http://schemas.microsoft.com/office/drawing/2014/main" val="4279302809"/>
                    </a:ext>
                  </a:extLst>
                </a:gridCol>
                <a:gridCol w="745661">
                  <a:extLst>
                    <a:ext uri="{9D8B030D-6E8A-4147-A177-3AD203B41FA5}">
                      <a16:colId xmlns:a16="http://schemas.microsoft.com/office/drawing/2014/main" val="361049984"/>
                    </a:ext>
                  </a:extLst>
                </a:gridCol>
                <a:gridCol w="745661">
                  <a:extLst>
                    <a:ext uri="{9D8B030D-6E8A-4147-A177-3AD203B41FA5}">
                      <a16:colId xmlns:a16="http://schemas.microsoft.com/office/drawing/2014/main" val="3228916197"/>
                    </a:ext>
                  </a:extLst>
                </a:gridCol>
              </a:tblGrid>
              <a:tr h="856364">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1024887823"/>
                  </a:ext>
                </a:extLst>
              </a:tr>
            </a:tbl>
          </a:graphicData>
        </a:graphic>
      </p:graphicFrame>
    </p:spTree>
    <p:extLst>
      <p:ext uri="{BB962C8B-B14F-4D97-AF65-F5344CB8AC3E}">
        <p14:creationId xmlns:p14="http://schemas.microsoft.com/office/powerpoint/2010/main" val="281016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675AA4-6978-4FF2-9EE6-C250D5B7D9F6}"/>
              </a:ext>
            </a:extLst>
          </p:cNvPr>
          <p:cNvSpPr>
            <a:spLocks noGrp="1"/>
          </p:cNvSpPr>
          <p:nvPr>
            <p:ph idx="1"/>
          </p:nvPr>
        </p:nvSpPr>
        <p:spPr>
          <a:xfrm>
            <a:off x="877455" y="138547"/>
            <a:ext cx="10723418" cy="5675128"/>
          </a:xfrm>
        </p:spPr>
        <p:txBody>
          <a:bodyPr/>
          <a:lstStyle/>
          <a:p>
            <a:endParaRPr lang="en-US" dirty="0"/>
          </a:p>
          <a:p>
            <a:endParaRPr lang="en-US" dirty="0"/>
          </a:p>
          <a:p>
            <a:endParaRPr lang="en-US" dirty="0"/>
          </a:p>
          <a:p>
            <a:endParaRPr lang="en-US" dirty="0"/>
          </a:p>
          <a:p>
            <a:r>
              <a:rPr lang="en-US" dirty="0"/>
              <a:t>   </a:t>
            </a:r>
          </a:p>
        </p:txBody>
      </p:sp>
      <p:graphicFrame>
        <p:nvGraphicFramePr>
          <p:cNvPr id="5" name="Table 5">
            <a:extLst>
              <a:ext uri="{FF2B5EF4-FFF2-40B4-BE49-F238E27FC236}">
                <a16:creationId xmlns:a16="http://schemas.microsoft.com/office/drawing/2014/main" id="{80938F70-64F8-4887-9C21-6955C3412C94}"/>
              </a:ext>
            </a:extLst>
          </p:cNvPr>
          <p:cNvGraphicFramePr>
            <a:graphicFrameLocks noGrp="1"/>
          </p:cNvGraphicFramePr>
          <p:nvPr/>
        </p:nvGraphicFramePr>
        <p:xfrm>
          <a:off x="1173017" y="2576251"/>
          <a:ext cx="9836724" cy="591822"/>
        </p:xfrm>
        <a:graphic>
          <a:graphicData uri="http://schemas.openxmlformats.org/drawingml/2006/table">
            <a:tbl>
              <a:tblPr firstRow="1" bandRow="1">
                <a:tableStyleId>{5C22544A-7EE6-4342-B048-85BDC9FD1C3A}</a:tableStyleId>
              </a:tblPr>
              <a:tblGrid>
                <a:gridCol w="819727">
                  <a:extLst>
                    <a:ext uri="{9D8B030D-6E8A-4147-A177-3AD203B41FA5}">
                      <a16:colId xmlns:a16="http://schemas.microsoft.com/office/drawing/2014/main" val="752245527"/>
                    </a:ext>
                  </a:extLst>
                </a:gridCol>
                <a:gridCol w="819727">
                  <a:extLst>
                    <a:ext uri="{9D8B030D-6E8A-4147-A177-3AD203B41FA5}">
                      <a16:colId xmlns:a16="http://schemas.microsoft.com/office/drawing/2014/main" val="1116060762"/>
                    </a:ext>
                  </a:extLst>
                </a:gridCol>
                <a:gridCol w="819727">
                  <a:extLst>
                    <a:ext uri="{9D8B030D-6E8A-4147-A177-3AD203B41FA5}">
                      <a16:colId xmlns:a16="http://schemas.microsoft.com/office/drawing/2014/main" val="1984478967"/>
                    </a:ext>
                  </a:extLst>
                </a:gridCol>
                <a:gridCol w="819727">
                  <a:extLst>
                    <a:ext uri="{9D8B030D-6E8A-4147-A177-3AD203B41FA5}">
                      <a16:colId xmlns:a16="http://schemas.microsoft.com/office/drawing/2014/main" val="1074259624"/>
                    </a:ext>
                  </a:extLst>
                </a:gridCol>
                <a:gridCol w="819727">
                  <a:extLst>
                    <a:ext uri="{9D8B030D-6E8A-4147-A177-3AD203B41FA5}">
                      <a16:colId xmlns:a16="http://schemas.microsoft.com/office/drawing/2014/main" val="3485171069"/>
                    </a:ext>
                  </a:extLst>
                </a:gridCol>
                <a:gridCol w="819727">
                  <a:extLst>
                    <a:ext uri="{9D8B030D-6E8A-4147-A177-3AD203B41FA5}">
                      <a16:colId xmlns:a16="http://schemas.microsoft.com/office/drawing/2014/main" val="2896805527"/>
                    </a:ext>
                  </a:extLst>
                </a:gridCol>
                <a:gridCol w="819727">
                  <a:extLst>
                    <a:ext uri="{9D8B030D-6E8A-4147-A177-3AD203B41FA5}">
                      <a16:colId xmlns:a16="http://schemas.microsoft.com/office/drawing/2014/main" val="3094153366"/>
                    </a:ext>
                  </a:extLst>
                </a:gridCol>
                <a:gridCol w="819727">
                  <a:extLst>
                    <a:ext uri="{9D8B030D-6E8A-4147-A177-3AD203B41FA5}">
                      <a16:colId xmlns:a16="http://schemas.microsoft.com/office/drawing/2014/main" val="42199815"/>
                    </a:ext>
                  </a:extLst>
                </a:gridCol>
                <a:gridCol w="819727">
                  <a:extLst>
                    <a:ext uri="{9D8B030D-6E8A-4147-A177-3AD203B41FA5}">
                      <a16:colId xmlns:a16="http://schemas.microsoft.com/office/drawing/2014/main" val="2112070513"/>
                    </a:ext>
                  </a:extLst>
                </a:gridCol>
                <a:gridCol w="819727">
                  <a:extLst>
                    <a:ext uri="{9D8B030D-6E8A-4147-A177-3AD203B41FA5}">
                      <a16:colId xmlns:a16="http://schemas.microsoft.com/office/drawing/2014/main" val="3714920140"/>
                    </a:ext>
                  </a:extLst>
                </a:gridCol>
                <a:gridCol w="819727">
                  <a:extLst>
                    <a:ext uri="{9D8B030D-6E8A-4147-A177-3AD203B41FA5}">
                      <a16:colId xmlns:a16="http://schemas.microsoft.com/office/drawing/2014/main" val="1552224217"/>
                    </a:ext>
                  </a:extLst>
                </a:gridCol>
                <a:gridCol w="819727">
                  <a:extLst>
                    <a:ext uri="{9D8B030D-6E8A-4147-A177-3AD203B41FA5}">
                      <a16:colId xmlns:a16="http://schemas.microsoft.com/office/drawing/2014/main" val="3083674614"/>
                    </a:ext>
                  </a:extLst>
                </a:gridCol>
              </a:tblGrid>
              <a:tr h="591822">
                <a:tc>
                  <a:txBody>
                    <a:bodyPr/>
                    <a:lstStyle/>
                    <a:p>
                      <a:r>
                        <a:rPr lang="en-US" dirty="0"/>
                        <a:t>1</a:t>
                      </a:r>
                    </a:p>
                  </a:txBody>
                  <a:tcPr/>
                </a:tc>
                <a:tc>
                  <a:txBody>
                    <a:bodyPr/>
                    <a:lstStyle/>
                    <a:p>
                      <a:endParaRPr lang="en-US"/>
                    </a:p>
                  </a:txBody>
                  <a:tcPr/>
                </a:tc>
                <a:tc>
                  <a:txBody>
                    <a:bodyPr/>
                    <a:lstStyle/>
                    <a:p>
                      <a:r>
                        <a:rPr lang="en-US" dirty="0"/>
                        <a:t>2</a:t>
                      </a:r>
                    </a:p>
                  </a:txBody>
                  <a:tcPr/>
                </a:tc>
                <a:tc>
                  <a:txBody>
                    <a:bodyPr/>
                    <a:lstStyle/>
                    <a:p>
                      <a:r>
                        <a:rPr lang="en-US" dirty="0"/>
                        <a:t>2</a:t>
                      </a:r>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2514202990"/>
                  </a:ext>
                </a:extLst>
              </a:tr>
            </a:tbl>
          </a:graphicData>
        </a:graphic>
      </p:graphicFrame>
      <p:cxnSp>
        <p:nvCxnSpPr>
          <p:cNvPr id="7" name="Straight Arrow Connector 6">
            <a:extLst>
              <a:ext uri="{FF2B5EF4-FFF2-40B4-BE49-F238E27FC236}">
                <a16:creationId xmlns:a16="http://schemas.microsoft.com/office/drawing/2014/main" id="{836D9B40-2CBE-47B2-AA26-C67F2F7A04FD}"/>
              </a:ext>
            </a:extLst>
          </p:cNvPr>
          <p:cNvCxnSpPr/>
          <p:nvPr/>
        </p:nvCxnSpPr>
        <p:spPr>
          <a:xfrm flipH="1" flipV="1">
            <a:off x="7767782" y="3276670"/>
            <a:ext cx="655782" cy="85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42879E8B-1502-4294-9289-D42FF181C04C}"/>
              </a:ext>
            </a:extLst>
          </p:cNvPr>
          <p:cNvSpPr/>
          <p:nvPr/>
        </p:nvSpPr>
        <p:spPr>
          <a:xfrm>
            <a:off x="7001164" y="4187197"/>
            <a:ext cx="2189018" cy="8035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Franklin Gothic Book" panose="020F0502020204030204"/>
              </a:rPr>
              <a:t>10</a:t>
            </a: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is inserted</a:t>
            </a:r>
          </a:p>
        </p:txBody>
      </p:sp>
      <p:pic>
        <p:nvPicPr>
          <p:cNvPr id="2" name="Picture 1">
            <a:extLst>
              <a:ext uri="{FF2B5EF4-FFF2-40B4-BE49-F238E27FC236}">
                <a16:creationId xmlns:a16="http://schemas.microsoft.com/office/drawing/2014/main" id="{EB242319-1CFB-4A89-A027-697898DC9169}"/>
              </a:ext>
            </a:extLst>
          </p:cNvPr>
          <p:cNvPicPr>
            <a:picLocks noChangeAspect="1"/>
          </p:cNvPicPr>
          <p:nvPr/>
        </p:nvPicPr>
        <p:blipFill>
          <a:blip r:embed="rId2"/>
          <a:stretch>
            <a:fillRect/>
          </a:stretch>
        </p:blipFill>
        <p:spPr>
          <a:xfrm>
            <a:off x="877455" y="5305798"/>
            <a:ext cx="7535309" cy="469433"/>
          </a:xfrm>
          <a:prstGeom prst="rect">
            <a:avLst/>
          </a:prstGeom>
        </p:spPr>
      </p:pic>
      <p:cxnSp>
        <p:nvCxnSpPr>
          <p:cNvPr id="9" name="Straight Arrow Connector 8">
            <a:extLst>
              <a:ext uri="{FF2B5EF4-FFF2-40B4-BE49-F238E27FC236}">
                <a16:creationId xmlns:a16="http://schemas.microsoft.com/office/drawing/2014/main" id="{58FDC925-1F1B-4C36-B61A-DC7D9F0264FE}"/>
              </a:ext>
            </a:extLst>
          </p:cNvPr>
          <p:cNvCxnSpPr>
            <a:cxnSpLocks/>
          </p:cNvCxnSpPr>
          <p:nvPr/>
        </p:nvCxnSpPr>
        <p:spPr>
          <a:xfrm flipV="1">
            <a:off x="4271818" y="4583667"/>
            <a:ext cx="2572327" cy="554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7E01EA0-35B8-418B-B826-12650A589F0A}"/>
              </a:ext>
            </a:extLst>
          </p:cNvPr>
          <p:cNvPicPr>
            <a:picLocks noChangeAspect="1"/>
          </p:cNvPicPr>
          <p:nvPr/>
        </p:nvPicPr>
        <p:blipFill>
          <a:blip r:embed="rId3"/>
          <a:stretch>
            <a:fillRect/>
          </a:stretch>
        </p:blipFill>
        <p:spPr>
          <a:xfrm>
            <a:off x="9190182" y="5676060"/>
            <a:ext cx="2749534" cy="585267"/>
          </a:xfrm>
          <a:prstGeom prst="rect">
            <a:avLst/>
          </a:prstGeom>
        </p:spPr>
      </p:pic>
      <p:cxnSp>
        <p:nvCxnSpPr>
          <p:cNvPr id="12" name="Straight Arrow Connector 11">
            <a:extLst>
              <a:ext uri="{FF2B5EF4-FFF2-40B4-BE49-F238E27FC236}">
                <a16:creationId xmlns:a16="http://schemas.microsoft.com/office/drawing/2014/main" id="{34AA1C7C-3CE9-41DD-A5BD-DA1105A18C8F}"/>
              </a:ext>
            </a:extLst>
          </p:cNvPr>
          <p:cNvCxnSpPr/>
          <p:nvPr/>
        </p:nvCxnSpPr>
        <p:spPr>
          <a:xfrm>
            <a:off x="7920182" y="5766127"/>
            <a:ext cx="1006764" cy="163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4B50BE7-B2D0-40BE-8F6E-C41ED9A24002}"/>
              </a:ext>
            </a:extLst>
          </p:cNvPr>
          <p:cNvSpPr txBox="1"/>
          <p:nvPr/>
        </p:nvSpPr>
        <p:spPr>
          <a:xfrm>
            <a:off x="1173017" y="1268001"/>
            <a:ext cx="547716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anose="020F0302020204030204"/>
                <a:ea typeface="+mn-ea"/>
                <a:cs typeface="+mn-cs"/>
              </a:rPr>
              <a:t>Insertion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Bookman Old Style" panose="020F0302020204030204"/>
              <a:ea typeface="+mn-ea"/>
              <a:cs typeface="+mn-cs"/>
            </a:endParaRPr>
          </a:p>
        </p:txBody>
      </p:sp>
      <p:sp>
        <p:nvSpPr>
          <p:cNvPr id="11" name="TextBox 10">
            <a:extLst>
              <a:ext uri="{FF2B5EF4-FFF2-40B4-BE49-F238E27FC236}">
                <a16:creationId xmlns:a16="http://schemas.microsoft.com/office/drawing/2014/main" id="{86BACBED-43FA-4073-BE3F-471326FDD712}"/>
              </a:ext>
            </a:extLst>
          </p:cNvPr>
          <p:cNvSpPr txBox="1"/>
          <p:nvPr/>
        </p:nvSpPr>
        <p:spPr>
          <a:xfrm>
            <a:off x="1237673" y="2076610"/>
            <a:ext cx="46181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Insert element : 10</a:t>
            </a:r>
          </a:p>
        </p:txBody>
      </p:sp>
      <p:graphicFrame>
        <p:nvGraphicFramePr>
          <p:cNvPr id="4" name="Table 12">
            <a:extLst>
              <a:ext uri="{FF2B5EF4-FFF2-40B4-BE49-F238E27FC236}">
                <a16:creationId xmlns:a16="http://schemas.microsoft.com/office/drawing/2014/main" id="{2EEE0202-5B64-4A9B-994B-87E97DA1CC10}"/>
              </a:ext>
            </a:extLst>
          </p:cNvPr>
          <p:cNvGraphicFramePr>
            <a:graphicFrameLocks noGrp="1"/>
          </p:cNvGraphicFramePr>
          <p:nvPr>
            <p:extLst>
              <p:ext uri="{D42A27DB-BD31-4B8C-83A1-F6EECF244321}">
                <p14:modId xmlns:p14="http://schemas.microsoft.com/office/powerpoint/2010/main" val="1195367736"/>
              </p:ext>
            </p:extLst>
          </p:nvPr>
        </p:nvGraphicFramePr>
        <p:xfrm>
          <a:off x="1173017" y="2466009"/>
          <a:ext cx="9836722" cy="770719"/>
        </p:xfrm>
        <a:graphic>
          <a:graphicData uri="http://schemas.openxmlformats.org/drawingml/2006/table">
            <a:tbl>
              <a:tblPr firstRow="1" bandRow="1">
                <a:tableStyleId>{5C22544A-7EE6-4342-B048-85BDC9FD1C3A}</a:tableStyleId>
              </a:tblPr>
              <a:tblGrid>
                <a:gridCol w="702623">
                  <a:extLst>
                    <a:ext uri="{9D8B030D-6E8A-4147-A177-3AD203B41FA5}">
                      <a16:colId xmlns:a16="http://schemas.microsoft.com/office/drawing/2014/main" val="2302791122"/>
                    </a:ext>
                  </a:extLst>
                </a:gridCol>
                <a:gridCol w="702623">
                  <a:extLst>
                    <a:ext uri="{9D8B030D-6E8A-4147-A177-3AD203B41FA5}">
                      <a16:colId xmlns:a16="http://schemas.microsoft.com/office/drawing/2014/main" val="905942923"/>
                    </a:ext>
                  </a:extLst>
                </a:gridCol>
                <a:gridCol w="702623">
                  <a:extLst>
                    <a:ext uri="{9D8B030D-6E8A-4147-A177-3AD203B41FA5}">
                      <a16:colId xmlns:a16="http://schemas.microsoft.com/office/drawing/2014/main" val="1096612300"/>
                    </a:ext>
                  </a:extLst>
                </a:gridCol>
                <a:gridCol w="702623">
                  <a:extLst>
                    <a:ext uri="{9D8B030D-6E8A-4147-A177-3AD203B41FA5}">
                      <a16:colId xmlns:a16="http://schemas.microsoft.com/office/drawing/2014/main" val="406633517"/>
                    </a:ext>
                  </a:extLst>
                </a:gridCol>
                <a:gridCol w="702623">
                  <a:extLst>
                    <a:ext uri="{9D8B030D-6E8A-4147-A177-3AD203B41FA5}">
                      <a16:colId xmlns:a16="http://schemas.microsoft.com/office/drawing/2014/main" val="2961612397"/>
                    </a:ext>
                  </a:extLst>
                </a:gridCol>
                <a:gridCol w="702623">
                  <a:extLst>
                    <a:ext uri="{9D8B030D-6E8A-4147-A177-3AD203B41FA5}">
                      <a16:colId xmlns:a16="http://schemas.microsoft.com/office/drawing/2014/main" val="2308465"/>
                    </a:ext>
                  </a:extLst>
                </a:gridCol>
                <a:gridCol w="702623">
                  <a:extLst>
                    <a:ext uri="{9D8B030D-6E8A-4147-A177-3AD203B41FA5}">
                      <a16:colId xmlns:a16="http://schemas.microsoft.com/office/drawing/2014/main" val="319109894"/>
                    </a:ext>
                  </a:extLst>
                </a:gridCol>
                <a:gridCol w="702623">
                  <a:extLst>
                    <a:ext uri="{9D8B030D-6E8A-4147-A177-3AD203B41FA5}">
                      <a16:colId xmlns:a16="http://schemas.microsoft.com/office/drawing/2014/main" val="391251456"/>
                    </a:ext>
                  </a:extLst>
                </a:gridCol>
                <a:gridCol w="702623">
                  <a:extLst>
                    <a:ext uri="{9D8B030D-6E8A-4147-A177-3AD203B41FA5}">
                      <a16:colId xmlns:a16="http://schemas.microsoft.com/office/drawing/2014/main" val="765315001"/>
                    </a:ext>
                  </a:extLst>
                </a:gridCol>
                <a:gridCol w="702623">
                  <a:extLst>
                    <a:ext uri="{9D8B030D-6E8A-4147-A177-3AD203B41FA5}">
                      <a16:colId xmlns:a16="http://schemas.microsoft.com/office/drawing/2014/main" val="1162698481"/>
                    </a:ext>
                  </a:extLst>
                </a:gridCol>
                <a:gridCol w="702623">
                  <a:extLst>
                    <a:ext uri="{9D8B030D-6E8A-4147-A177-3AD203B41FA5}">
                      <a16:colId xmlns:a16="http://schemas.microsoft.com/office/drawing/2014/main" val="2419562933"/>
                    </a:ext>
                  </a:extLst>
                </a:gridCol>
                <a:gridCol w="702623">
                  <a:extLst>
                    <a:ext uri="{9D8B030D-6E8A-4147-A177-3AD203B41FA5}">
                      <a16:colId xmlns:a16="http://schemas.microsoft.com/office/drawing/2014/main" val="52330085"/>
                    </a:ext>
                  </a:extLst>
                </a:gridCol>
                <a:gridCol w="702623">
                  <a:extLst>
                    <a:ext uri="{9D8B030D-6E8A-4147-A177-3AD203B41FA5}">
                      <a16:colId xmlns:a16="http://schemas.microsoft.com/office/drawing/2014/main" val="3661219645"/>
                    </a:ext>
                  </a:extLst>
                </a:gridCol>
                <a:gridCol w="702623">
                  <a:extLst>
                    <a:ext uri="{9D8B030D-6E8A-4147-A177-3AD203B41FA5}">
                      <a16:colId xmlns:a16="http://schemas.microsoft.com/office/drawing/2014/main" val="1533233134"/>
                    </a:ext>
                  </a:extLst>
                </a:gridCol>
              </a:tblGrid>
              <a:tr h="770719">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r>
                        <a:rPr lang="en-US" dirty="0"/>
                        <a:t>10</a:t>
                      </a:r>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1467220493"/>
                  </a:ext>
                </a:extLst>
              </a:tr>
            </a:tbl>
          </a:graphicData>
        </a:graphic>
      </p:graphicFrame>
    </p:spTree>
    <p:extLst>
      <p:ext uri="{BB962C8B-B14F-4D97-AF65-F5344CB8AC3E}">
        <p14:creationId xmlns:p14="http://schemas.microsoft.com/office/powerpoint/2010/main" val="33411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96AFC9F-3AAA-4E0E-8D5B-2F8C5FD479CF}"/>
              </a:ext>
            </a:extLst>
          </p:cNvPr>
          <p:cNvCxnSpPr>
            <a:cxnSpLocks/>
          </p:cNvCxnSpPr>
          <p:nvPr/>
        </p:nvCxnSpPr>
        <p:spPr>
          <a:xfrm>
            <a:off x="8081819" y="3130204"/>
            <a:ext cx="1302326" cy="1672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2AB97A7-DC4C-4FBB-BE67-CCFD6B7E617E}"/>
              </a:ext>
            </a:extLst>
          </p:cNvPr>
          <p:cNvSpPr/>
          <p:nvPr/>
        </p:nvSpPr>
        <p:spPr>
          <a:xfrm>
            <a:off x="8081819" y="4946075"/>
            <a:ext cx="3325091"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Re –balancing after inserting the element </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9FA2AE04-EEB4-4BD3-8432-F98698932E52}"/>
                  </a:ext>
                </a:extLst>
              </p14:cNvPr>
              <p14:cNvContentPartPr/>
              <p14:nvPr/>
            </p14:nvContentPartPr>
            <p14:xfrm>
              <a:off x="3943480" y="3361858"/>
              <a:ext cx="360" cy="360"/>
            </p14:xfrm>
          </p:contentPart>
        </mc:Choice>
        <mc:Fallback xmlns="">
          <p:pic>
            <p:nvPicPr>
              <p:cNvPr id="10" name="Ink 9">
                <a:extLst>
                  <a:ext uri="{FF2B5EF4-FFF2-40B4-BE49-F238E27FC236}">
                    <a16:creationId xmlns:a16="http://schemas.microsoft.com/office/drawing/2014/main" id="{9FA2AE04-EEB4-4BD3-8432-F98698932E52}"/>
                  </a:ext>
                </a:extLst>
              </p:cNvPr>
              <p:cNvPicPr/>
              <p:nvPr/>
            </p:nvPicPr>
            <p:blipFill>
              <a:blip r:embed="rId3"/>
              <a:stretch>
                <a:fillRect/>
              </a:stretch>
            </p:blipFill>
            <p:spPr>
              <a:xfrm>
                <a:off x="3934480" y="3352858"/>
                <a:ext cx="18000" cy="18000"/>
              </a:xfrm>
              <a:prstGeom prst="rect">
                <a:avLst/>
              </a:prstGeom>
            </p:spPr>
          </p:pic>
        </mc:Fallback>
      </mc:AlternateContent>
      <p:sp>
        <p:nvSpPr>
          <p:cNvPr id="5" name="TextBox 4">
            <a:extLst>
              <a:ext uri="{FF2B5EF4-FFF2-40B4-BE49-F238E27FC236}">
                <a16:creationId xmlns:a16="http://schemas.microsoft.com/office/drawing/2014/main" id="{7EDB3EC5-2F59-4EB4-B4C6-00B7CBD5424B}"/>
              </a:ext>
            </a:extLst>
          </p:cNvPr>
          <p:cNvSpPr txBox="1"/>
          <p:nvPr/>
        </p:nvSpPr>
        <p:spPr>
          <a:xfrm>
            <a:off x="1182254" y="1228650"/>
            <a:ext cx="350981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Franklin Gothic Book" panose="020F0502020204030204"/>
                <a:ea typeface="+mn-ea"/>
                <a:cs typeface="+mn-cs"/>
              </a:rPr>
              <a:t>Rebalancing</a:t>
            </a:r>
            <a:r>
              <a:rPr kumimoji="0" lang="en-US" sz="2000" b="1" i="0" u="none" strike="noStrike" kern="1200" cap="none" spc="0" normalizeH="0" baseline="0" noProof="0" dirty="0">
                <a:ln>
                  <a:noFill/>
                </a:ln>
                <a:solidFill>
                  <a:prstClr val="black"/>
                </a:solidFill>
                <a:effectLst/>
                <a:uLnTx/>
                <a:uFillTx/>
                <a:latin typeface="Franklin Gothic Book" panose="020F0502020204030204"/>
                <a:ea typeface="+mn-ea"/>
                <a:cs typeface="+mn-cs"/>
              </a:rPr>
              <a:t> </a:t>
            </a:r>
          </a:p>
        </p:txBody>
      </p:sp>
      <p:sp>
        <p:nvSpPr>
          <p:cNvPr id="14" name="TextBox 13">
            <a:extLst>
              <a:ext uri="{FF2B5EF4-FFF2-40B4-BE49-F238E27FC236}">
                <a16:creationId xmlns:a16="http://schemas.microsoft.com/office/drawing/2014/main" id="{379B137E-07E5-466C-8BA1-AB49A305D594}"/>
              </a:ext>
            </a:extLst>
          </p:cNvPr>
          <p:cNvSpPr txBox="1"/>
          <p:nvPr/>
        </p:nvSpPr>
        <p:spPr>
          <a:xfrm>
            <a:off x="1182254" y="2133600"/>
            <a:ext cx="473825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ranklin Gothic Book" panose="020F0502020204030204"/>
                <a:ea typeface="+mn-ea"/>
                <a:cs typeface="+mn-cs"/>
              </a:rPr>
              <a:t>Insert space between each element :</a:t>
            </a:r>
          </a:p>
        </p:txBody>
      </p:sp>
      <p:graphicFrame>
        <p:nvGraphicFramePr>
          <p:cNvPr id="9" name="Table 8">
            <a:extLst>
              <a:ext uri="{FF2B5EF4-FFF2-40B4-BE49-F238E27FC236}">
                <a16:creationId xmlns:a16="http://schemas.microsoft.com/office/drawing/2014/main" id="{292CC267-4D2E-4BE0-B494-9F8C9C8B579F}"/>
              </a:ext>
            </a:extLst>
          </p:cNvPr>
          <p:cNvGraphicFramePr>
            <a:graphicFrameLocks noGrp="1"/>
          </p:cNvGraphicFramePr>
          <p:nvPr>
            <p:extLst>
              <p:ext uri="{D42A27DB-BD31-4B8C-83A1-F6EECF244321}">
                <p14:modId xmlns:p14="http://schemas.microsoft.com/office/powerpoint/2010/main" val="359011508"/>
              </p:ext>
            </p:extLst>
          </p:nvPr>
        </p:nvGraphicFramePr>
        <p:xfrm>
          <a:off x="1242293" y="2588668"/>
          <a:ext cx="10058400" cy="365760"/>
        </p:xfrm>
        <a:graphic>
          <a:graphicData uri="http://schemas.openxmlformats.org/drawingml/2006/table">
            <a:tbl>
              <a:tblPr firstRow="1" bandRow="1">
                <a:tableStyleId>{5C22544A-7EE6-4342-B048-85BDC9FD1C3A}</a:tableStyleId>
              </a:tblPr>
              <a:tblGrid>
                <a:gridCol w="628650">
                  <a:extLst>
                    <a:ext uri="{9D8B030D-6E8A-4147-A177-3AD203B41FA5}">
                      <a16:colId xmlns:a16="http://schemas.microsoft.com/office/drawing/2014/main" val="3757070619"/>
                    </a:ext>
                  </a:extLst>
                </a:gridCol>
                <a:gridCol w="628650">
                  <a:extLst>
                    <a:ext uri="{9D8B030D-6E8A-4147-A177-3AD203B41FA5}">
                      <a16:colId xmlns:a16="http://schemas.microsoft.com/office/drawing/2014/main" val="2903206987"/>
                    </a:ext>
                  </a:extLst>
                </a:gridCol>
                <a:gridCol w="628650">
                  <a:extLst>
                    <a:ext uri="{9D8B030D-6E8A-4147-A177-3AD203B41FA5}">
                      <a16:colId xmlns:a16="http://schemas.microsoft.com/office/drawing/2014/main" val="1295939248"/>
                    </a:ext>
                  </a:extLst>
                </a:gridCol>
                <a:gridCol w="628650">
                  <a:extLst>
                    <a:ext uri="{9D8B030D-6E8A-4147-A177-3AD203B41FA5}">
                      <a16:colId xmlns:a16="http://schemas.microsoft.com/office/drawing/2014/main" val="630348257"/>
                    </a:ext>
                  </a:extLst>
                </a:gridCol>
                <a:gridCol w="628650">
                  <a:extLst>
                    <a:ext uri="{9D8B030D-6E8A-4147-A177-3AD203B41FA5}">
                      <a16:colId xmlns:a16="http://schemas.microsoft.com/office/drawing/2014/main" val="205253758"/>
                    </a:ext>
                  </a:extLst>
                </a:gridCol>
                <a:gridCol w="628650">
                  <a:extLst>
                    <a:ext uri="{9D8B030D-6E8A-4147-A177-3AD203B41FA5}">
                      <a16:colId xmlns:a16="http://schemas.microsoft.com/office/drawing/2014/main" val="1809564262"/>
                    </a:ext>
                  </a:extLst>
                </a:gridCol>
                <a:gridCol w="628650">
                  <a:extLst>
                    <a:ext uri="{9D8B030D-6E8A-4147-A177-3AD203B41FA5}">
                      <a16:colId xmlns:a16="http://schemas.microsoft.com/office/drawing/2014/main" val="2257596917"/>
                    </a:ext>
                  </a:extLst>
                </a:gridCol>
                <a:gridCol w="628650">
                  <a:extLst>
                    <a:ext uri="{9D8B030D-6E8A-4147-A177-3AD203B41FA5}">
                      <a16:colId xmlns:a16="http://schemas.microsoft.com/office/drawing/2014/main" val="2070244296"/>
                    </a:ext>
                  </a:extLst>
                </a:gridCol>
                <a:gridCol w="628650">
                  <a:extLst>
                    <a:ext uri="{9D8B030D-6E8A-4147-A177-3AD203B41FA5}">
                      <a16:colId xmlns:a16="http://schemas.microsoft.com/office/drawing/2014/main" val="1544770410"/>
                    </a:ext>
                  </a:extLst>
                </a:gridCol>
                <a:gridCol w="628650">
                  <a:extLst>
                    <a:ext uri="{9D8B030D-6E8A-4147-A177-3AD203B41FA5}">
                      <a16:colId xmlns:a16="http://schemas.microsoft.com/office/drawing/2014/main" val="3879891684"/>
                    </a:ext>
                  </a:extLst>
                </a:gridCol>
                <a:gridCol w="628650">
                  <a:extLst>
                    <a:ext uri="{9D8B030D-6E8A-4147-A177-3AD203B41FA5}">
                      <a16:colId xmlns:a16="http://schemas.microsoft.com/office/drawing/2014/main" val="3775129383"/>
                    </a:ext>
                  </a:extLst>
                </a:gridCol>
                <a:gridCol w="628650">
                  <a:extLst>
                    <a:ext uri="{9D8B030D-6E8A-4147-A177-3AD203B41FA5}">
                      <a16:colId xmlns:a16="http://schemas.microsoft.com/office/drawing/2014/main" val="3587873708"/>
                    </a:ext>
                  </a:extLst>
                </a:gridCol>
                <a:gridCol w="628650">
                  <a:extLst>
                    <a:ext uri="{9D8B030D-6E8A-4147-A177-3AD203B41FA5}">
                      <a16:colId xmlns:a16="http://schemas.microsoft.com/office/drawing/2014/main" val="1290376833"/>
                    </a:ext>
                  </a:extLst>
                </a:gridCol>
                <a:gridCol w="628650">
                  <a:extLst>
                    <a:ext uri="{9D8B030D-6E8A-4147-A177-3AD203B41FA5}">
                      <a16:colId xmlns:a16="http://schemas.microsoft.com/office/drawing/2014/main" val="3803318972"/>
                    </a:ext>
                  </a:extLst>
                </a:gridCol>
                <a:gridCol w="628650">
                  <a:extLst>
                    <a:ext uri="{9D8B030D-6E8A-4147-A177-3AD203B41FA5}">
                      <a16:colId xmlns:a16="http://schemas.microsoft.com/office/drawing/2014/main" val="3736616087"/>
                    </a:ext>
                  </a:extLst>
                </a:gridCol>
                <a:gridCol w="628650">
                  <a:extLst>
                    <a:ext uri="{9D8B030D-6E8A-4147-A177-3AD203B41FA5}">
                      <a16:colId xmlns:a16="http://schemas.microsoft.com/office/drawing/2014/main" val="3614871988"/>
                    </a:ext>
                  </a:extLst>
                </a:gridCol>
              </a:tblGrid>
              <a:tr h="333246">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1473075249"/>
                  </a:ext>
                </a:extLst>
              </a:tr>
            </a:tbl>
          </a:graphicData>
        </a:graphic>
      </p:graphicFrame>
    </p:spTree>
    <p:extLst>
      <p:ext uri="{BB962C8B-B14F-4D97-AF65-F5344CB8AC3E}">
        <p14:creationId xmlns:p14="http://schemas.microsoft.com/office/powerpoint/2010/main" val="198060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CA46A-3A89-4828-A873-98194E2B7EBC}"/>
              </a:ext>
            </a:extLst>
          </p:cNvPr>
          <p:cNvSpPr>
            <a:spLocks noGrp="1"/>
          </p:cNvSpPr>
          <p:nvPr>
            <p:ph idx="1"/>
          </p:nvPr>
        </p:nvSpPr>
        <p:spPr>
          <a:xfrm>
            <a:off x="671946" y="646854"/>
            <a:ext cx="10880436" cy="5564292"/>
          </a:xfrm>
        </p:spPr>
        <p:style>
          <a:lnRef idx="2">
            <a:schemeClr val="dk1"/>
          </a:lnRef>
          <a:fillRef idx="1">
            <a:schemeClr val="lt1"/>
          </a:fillRef>
          <a:effectRef idx="0">
            <a:schemeClr val="dk1"/>
          </a:effectRef>
          <a:fontRef idx="minor">
            <a:schemeClr val="dk1"/>
          </a:fontRef>
        </p:style>
        <p:txBody>
          <a:bodyPr/>
          <a:lstStyle/>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21" name="Rectangle 20">
            <a:extLst>
              <a:ext uri="{FF2B5EF4-FFF2-40B4-BE49-F238E27FC236}">
                <a16:creationId xmlns:a16="http://schemas.microsoft.com/office/drawing/2014/main" id="{C2B5EDEE-1FFF-4DB2-A606-B78DB676D37B}"/>
              </a:ext>
            </a:extLst>
          </p:cNvPr>
          <p:cNvSpPr/>
          <p:nvPr/>
        </p:nvSpPr>
        <p:spPr>
          <a:xfrm>
            <a:off x="2303319" y="772536"/>
            <a:ext cx="2955637" cy="458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Index</a:t>
            </a:r>
          </a:p>
        </p:txBody>
      </p:sp>
      <p:cxnSp>
        <p:nvCxnSpPr>
          <p:cNvPr id="4" name="Straight Arrow Connector 3">
            <a:extLst>
              <a:ext uri="{FF2B5EF4-FFF2-40B4-BE49-F238E27FC236}">
                <a16:creationId xmlns:a16="http://schemas.microsoft.com/office/drawing/2014/main" id="{D7B52E53-DE9D-4BF9-9B3E-45B353A201E3}"/>
              </a:ext>
            </a:extLst>
          </p:cNvPr>
          <p:cNvCxnSpPr>
            <a:cxnSpLocks/>
          </p:cNvCxnSpPr>
          <p:nvPr/>
        </p:nvCxnSpPr>
        <p:spPr>
          <a:xfrm flipV="1">
            <a:off x="1764145" y="1018494"/>
            <a:ext cx="406400" cy="437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C1D380D-33A9-45F2-ABCB-6BC5B670A34A}"/>
              </a:ext>
            </a:extLst>
          </p:cNvPr>
          <p:cNvSpPr/>
          <p:nvPr/>
        </p:nvSpPr>
        <p:spPr>
          <a:xfrm>
            <a:off x="2451101" y="3344563"/>
            <a:ext cx="4396509" cy="5305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Sorted array with gaps</a:t>
            </a:r>
          </a:p>
        </p:txBody>
      </p:sp>
      <p:cxnSp>
        <p:nvCxnSpPr>
          <p:cNvPr id="7" name="Straight Arrow Connector 6">
            <a:extLst>
              <a:ext uri="{FF2B5EF4-FFF2-40B4-BE49-F238E27FC236}">
                <a16:creationId xmlns:a16="http://schemas.microsoft.com/office/drawing/2014/main" id="{7782DE6B-7719-400E-A86E-61133E3AFDE4}"/>
              </a:ext>
            </a:extLst>
          </p:cNvPr>
          <p:cNvCxnSpPr>
            <a:cxnSpLocks/>
          </p:cNvCxnSpPr>
          <p:nvPr/>
        </p:nvCxnSpPr>
        <p:spPr>
          <a:xfrm>
            <a:off x="1764145" y="2550647"/>
            <a:ext cx="766619" cy="534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49813C7-2780-44BC-A05C-911D84A88BF8}"/>
              </a:ext>
            </a:extLst>
          </p:cNvPr>
          <p:cNvSpPr/>
          <p:nvPr/>
        </p:nvSpPr>
        <p:spPr>
          <a:xfrm>
            <a:off x="2451101" y="4344610"/>
            <a:ext cx="6317673" cy="6742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rPr>
              <a:t>Insert Item “15” from the unsorted array</a:t>
            </a:r>
          </a:p>
        </p:txBody>
      </p:sp>
      <p:pic>
        <p:nvPicPr>
          <p:cNvPr id="9" name="Picture 8">
            <a:extLst>
              <a:ext uri="{FF2B5EF4-FFF2-40B4-BE49-F238E27FC236}">
                <a16:creationId xmlns:a16="http://schemas.microsoft.com/office/drawing/2014/main" id="{C713F3A5-DCA5-4184-A7AC-0ED0A68C4B58}"/>
              </a:ext>
            </a:extLst>
          </p:cNvPr>
          <p:cNvPicPr>
            <a:picLocks noChangeAspect="1"/>
          </p:cNvPicPr>
          <p:nvPr/>
        </p:nvPicPr>
        <p:blipFill>
          <a:blip r:embed="rId2"/>
          <a:stretch>
            <a:fillRect/>
          </a:stretch>
        </p:blipFill>
        <p:spPr>
          <a:xfrm>
            <a:off x="2170545" y="5492498"/>
            <a:ext cx="7535309" cy="469433"/>
          </a:xfrm>
          <a:prstGeom prst="rect">
            <a:avLst/>
          </a:prstGeom>
        </p:spPr>
      </p:pic>
      <p:cxnSp>
        <p:nvCxnSpPr>
          <p:cNvPr id="11" name="Straight Arrow Connector 10">
            <a:extLst>
              <a:ext uri="{FF2B5EF4-FFF2-40B4-BE49-F238E27FC236}">
                <a16:creationId xmlns:a16="http://schemas.microsoft.com/office/drawing/2014/main" id="{C577E8AD-CC0D-4291-876F-8D8D5FC2B4E2}"/>
              </a:ext>
            </a:extLst>
          </p:cNvPr>
          <p:cNvCxnSpPr/>
          <p:nvPr/>
        </p:nvCxnSpPr>
        <p:spPr>
          <a:xfrm>
            <a:off x="5495637" y="5107709"/>
            <a:ext cx="0" cy="320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5">
            <a:extLst>
              <a:ext uri="{FF2B5EF4-FFF2-40B4-BE49-F238E27FC236}">
                <a16:creationId xmlns:a16="http://schemas.microsoft.com/office/drawing/2014/main" id="{ABFC3B33-9F31-4A06-B6AE-B2999DF9E3B9}"/>
              </a:ext>
            </a:extLst>
          </p:cNvPr>
          <p:cNvGraphicFramePr>
            <a:graphicFrameLocks noGrp="1"/>
          </p:cNvGraphicFramePr>
          <p:nvPr>
            <p:extLst>
              <p:ext uri="{D42A27DB-BD31-4B8C-83A1-F6EECF244321}">
                <p14:modId xmlns:p14="http://schemas.microsoft.com/office/powerpoint/2010/main" val="1745962577"/>
              </p:ext>
            </p:extLst>
          </p:nvPr>
        </p:nvGraphicFramePr>
        <p:xfrm>
          <a:off x="1152234" y="1532917"/>
          <a:ext cx="9080835" cy="406815"/>
        </p:xfrm>
        <a:graphic>
          <a:graphicData uri="http://schemas.openxmlformats.org/drawingml/2006/table">
            <a:tbl>
              <a:tblPr firstRow="1" bandRow="1">
                <a:tableStyleId>{073A0DAA-6AF3-43AB-8588-CEC1D06C72B9}</a:tableStyleId>
              </a:tblPr>
              <a:tblGrid>
                <a:gridCol w="593439">
                  <a:extLst>
                    <a:ext uri="{9D8B030D-6E8A-4147-A177-3AD203B41FA5}">
                      <a16:colId xmlns:a16="http://schemas.microsoft.com/office/drawing/2014/main" val="3258328269"/>
                    </a:ext>
                  </a:extLst>
                </a:gridCol>
                <a:gridCol w="617339">
                  <a:extLst>
                    <a:ext uri="{9D8B030D-6E8A-4147-A177-3AD203B41FA5}">
                      <a16:colId xmlns:a16="http://schemas.microsoft.com/office/drawing/2014/main" val="2894886942"/>
                    </a:ext>
                  </a:extLst>
                </a:gridCol>
                <a:gridCol w="605389">
                  <a:extLst>
                    <a:ext uri="{9D8B030D-6E8A-4147-A177-3AD203B41FA5}">
                      <a16:colId xmlns:a16="http://schemas.microsoft.com/office/drawing/2014/main" val="2706868917"/>
                    </a:ext>
                  </a:extLst>
                </a:gridCol>
                <a:gridCol w="605389">
                  <a:extLst>
                    <a:ext uri="{9D8B030D-6E8A-4147-A177-3AD203B41FA5}">
                      <a16:colId xmlns:a16="http://schemas.microsoft.com/office/drawing/2014/main" val="1789637245"/>
                    </a:ext>
                  </a:extLst>
                </a:gridCol>
                <a:gridCol w="605389">
                  <a:extLst>
                    <a:ext uri="{9D8B030D-6E8A-4147-A177-3AD203B41FA5}">
                      <a16:colId xmlns:a16="http://schemas.microsoft.com/office/drawing/2014/main" val="2290763228"/>
                    </a:ext>
                  </a:extLst>
                </a:gridCol>
                <a:gridCol w="605389">
                  <a:extLst>
                    <a:ext uri="{9D8B030D-6E8A-4147-A177-3AD203B41FA5}">
                      <a16:colId xmlns:a16="http://schemas.microsoft.com/office/drawing/2014/main" val="2760426102"/>
                    </a:ext>
                  </a:extLst>
                </a:gridCol>
                <a:gridCol w="581759">
                  <a:extLst>
                    <a:ext uri="{9D8B030D-6E8A-4147-A177-3AD203B41FA5}">
                      <a16:colId xmlns:a16="http://schemas.microsoft.com/office/drawing/2014/main" val="3008406748"/>
                    </a:ext>
                  </a:extLst>
                </a:gridCol>
                <a:gridCol w="629019">
                  <a:extLst>
                    <a:ext uri="{9D8B030D-6E8A-4147-A177-3AD203B41FA5}">
                      <a16:colId xmlns:a16="http://schemas.microsoft.com/office/drawing/2014/main" val="2370285321"/>
                    </a:ext>
                  </a:extLst>
                </a:gridCol>
                <a:gridCol w="605389">
                  <a:extLst>
                    <a:ext uri="{9D8B030D-6E8A-4147-A177-3AD203B41FA5}">
                      <a16:colId xmlns:a16="http://schemas.microsoft.com/office/drawing/2014/main" val="3632701476"/>
                    </a:ext>
                  </a:extLst>
                </a:gridCol>
                <a:gridCol w="605389">
                  <a:extLst>
                    <a:ext uri="{9D8B030D-6E8A-4147-A177-3AD203B41FA5}">
                      <a16:colId xmlns:a16="http://schemas.microsoft.com/office/drawing/2014/main" val="611514681"/>
                    </a:ext>
                  </a:extLst>
                </a:gridCol>
                <a:gridCol w="605389">
                  <a:extLst>
                    <a:ext uri="{9D8B030D-6E8A-4147-A177-3AD203B41FA5}">
                      <a16:colId xmlns:a16="http://schemas.microsoft.com/office/drawing/2014/main" val="2371705403"/>
                    </a:ext>
                  </a:extLst>
                </a:gridCol>
                <a:gridCol w="605389">
                  <a:extLst>
                    <a:ext uri="{9D8B030D-6E8A-4147-A177-3AD203B41FA5}">
                      <a16:colId xmlns:a16="http://schemas.microsoft.com/office/drawing/2014/main" val="2933725498"/>
                    </a:ext>
                  </a:extLst>
                </a:gridCol>
                <a:gridCol w="605389">
                  <a:extLst>
                    <a:ext uri="{9D8B030D-6E8A-4147-A177-3AD203B41FA5}">
                      <a16:colId xmlns:a16="http://schemas.microsoft.com/office/drawing/2014/main" val="3799454136"/>
                    </a:ext>
                  </a:extLst>
                </a:gridCol>
                <a:gridCol w="605389">
                  <a:extLst>
                    <a:ext uri="{9D8B030D-6E8A-4147-A177-3AD203B41FA5}">
                      <a16:colId xmlns:a16="http://schemas.microsoft.com/office/drawing/2014/main" val="3983810853"/>
                    </a:ext>
                  </a:extLst>
                </a:gridCol>
                <a:gridCol w="605389">
                  <a:extLst>
                    <a:ext uri="{9D8B030D-6E8A-4147-A177-3AD203B41FA5}">
                      <a16:colId xmlns:a16="http://schemas.microsoft.com/office/drawing/2014/main" val="3308148487"/>
                    </a:ext>
                  </a:extLst>
                </a:gridCol>
              </a:tblGrid>
              <a:tr h="406815">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r>
                        <a:rPr lang="en-US" dirty="0"/>
                        <a:t>13</a:t>
                      </a:r>
                    </a:p>
                  </a:txBody>
                  <a:tcPr/>
                </a:tc>
                <a:tc>
                  <a:txBody>
                    <a:bodyPr/>
                    <a:lstStyle/>
                    <a:p>
                      <a:r>
                        <a:rPr lang="en-US" dirty="0"/>
                        <a:t>14</a:t>
                      </a:r>
                    </a:p>
                  </a:txBody>
                  <a:tcPr/>
                </a:tc>
                <a:extLst>
                  <a:ext uri="{0D108BD9-81ED-4DB2-BD59-A6C34878D82A}">
                    <a16:rowId xmlns:a16="http://schemas.microsoft.com/office/drawing/2014/main" val="3290891938"/>
                  </a:ext>
                </a:extLst>
              </a:tr>
            </a:tbl>
          </a:graphicData>
        </a:graphic>
      </p:graphicFrame>
      <p:graphicFrame>
        <p:nvGraphicFramePr>
          <p:cNvPr id="6" name="Table 9">
            <a:extLst>
              <a:ext uri="{FF2B5EF4-FFF2-40B4-BE49-F238E27FC236}">
                <a16:creationId xmlns:a16="http://schemas.microsoft.com/office/drawing/2014/main" id="{486BD62C-9770-4FDB-B9EF-F78B6662D9A0}"/>
              </a:ext>
            </a:extLst>
          </p:cNvPr>
          <p:cNvGraphicFramePr>
            <a:graphicFrameLocks noGrp="1"/>
          </p:cNvGraphicFramePr>
          <p:nvPr>
            <p:extLst>
              <p:ext uri="{D42A27DB-BD31-4B8C-83A1-F6EECF244321}">
                <p14:modId xmlns:p14="http://schemas.microsoft.com/office/powerpoint/2010/main" val="2614791889"/>
              </p:ext>
            </p:extLst>
          </p:nvPr>
        </p:nvGraphicFramePr>
        <p:xfrm>
          <a:off x="1152234" y="2085887"/>
          <a:ext cx="9148096" cy="370840"/>
        </p:xfrm>
        <a:graphic>
          <a:graphicData uri="http://schemas.openxmlformats.org/drawingml/2006/table">
            <a:tbl>
              <a:tblPr firstRow="1" bandRow="1">
                <a:tableStyleId>{5C22544A-7EE6-4342-B048-85BDC9FD1C3A}</a:tableStyleId>
              </a:tblPr>
              <a:tblGrid>
                <a:gridCol w="571756">
                  <a:extLst>
                    <a:ext uri="{9D8B030D-6E8A-4147-A177-3AD203B41FA5}">
                      <a16:colId xmlns:a16="http://schemas.microsoft.com/office/drawing/2014/main" val="1992900424"/>
                    </a:ext>
                  </a:extLst>
                </a:gridCol>
                <a:gridCol w="571756">
                  <a:extLst>
                    <a:ext uri="{9D8B030D-6E8A-4147-A177-3AD203B41FA5}">
                      <a16:colId xmlns:a16="http://schemas.microsoft.com/office/drawing/2014/main" val="1178809317"/>
                    </a:ext>
                  </a:extLst>
                </a:gridCol>
                <a:gridCol w="571756">
                  <a:extLst>
                    <a:ext uri="{9D8B030D-6E8A-4147-A177-3AD203B41FA5}">
                      <a16:colId xmlns:a16="http://schemas.microsoft.com/office/drawing/2014/main" val="3302550759"/>
                    </a:ext>
                  </a:extLst>
                </a:gridCol>
                <a:gridCol w="571756">
                  <a:extLst>
                    <a:ext uri="{9D8B030D-6E8A-4147-A177-3AD203B41FA5}">
                      <a16:colId xmlns:a16="http://schemas.microsoft.com/office/drawing/2014/main" val="635424473"/>
                    </a:ext>
                  </a:extLst>
                </a:gridCol>
                <a:gridCol w="571756">
                  <a:extLst>
                    <a:ext uri="{9D8B030D-6E8A-4147-A177-3AD203B41FA5}">
                      <a16:colId xmlns:a16="http://schemas.microsoft.com/office/drawing/2014/main" val="2758232020"/>
                    </a:ext>
                  </a:extLst>
                </a:gridCol>
                <a:gridCol w="571756">
                  <a:extLst>
                    <a:ext uri="{9D8B030D-6E8A-4147-A177-3AD203B41FA5}">
                      <a16:colId xmlns:a16="http://schemas.microsoft.com/office/drawing/2014/main" val="1219095540"/>
                    </a:ext>
                  </a:extLst>
                </a:gridCol>
                <a:gridCol w="571756">
                  <a:extLst>
                    <a:ext uri="{9D8B030D-6E8A-4147-A177-3AD203B41FA5}">
                      <a16:colId xmlns:a16="http://schemas.microsoft.com/office/drawing/2014/main" val="3156273213"/>
                    </a:ext>
                  </a:extLst>
                </a:gridCol>
                <a:gridCol w="571756">
                  <a:extLst>
                    <a:ext uri="{9D8B030D-6E8A-4147-A177-3AD203B41FA5}">
                      <a16:colId xmlns:a16="http://schemas.microsoft.com/office/drawing/2014/main" val="2631869951"/>
                    </a:ext>
                  </a:extLst>
                </a:gridCol>
                <a:gridCol w="571756">
                  <a:extLst>
                    <a:ext uri="{9D8B030D-6E8A-4147-A177-3AD203B41FA5}">
                      <a16:colId xmlns:a16="http://schemas.microsoft.com/office/drawing/2014/main" val="3057134894"/>
                    </a:ext>
                  </a:extLst>
                </a:gridCol>
                <a:gridCol w="571756">
                  <a:extLst>
                    <a:ext uri="{9D8B030D-6E8A-4147-A177-3AD203B41FA5}">
                      <a16:colId xmlns:a16="http://schemas.microsoft.com/office/drawing/2014/main" val="1824234934"/>
                    </a:ext>
                  </a:extLst>
                </a:gridCol>
                <a:gridCol w="571756">
                  <a:extLst>
                    <a:ext uri="{9D8B030D-6E8A-4147-A177-3AD203B41FA5}">
                      <a16:colId xmlns:a16="http://schemas.microsoft.com/office/drawing/2014/main" val="3233427325"/>
                    </a:ext>
                  </a:extLst>
                </a:gridCol>
                <a:gridCol w="571756">
                  <a:extLst>
                    <a:ext uri="{9D8B030D-6E8A-4147-A177-3AD203B41FA5}">
                      <a16:colId xmlns:a16="http://schemas.microsoft.com/office/drawing/2014/main" val="550155162"/>
                    </a:ext>
                  </a:extLst>
                </a:gridCol>
                <a:gridCol w="571756">
                  <a:extLst>
                    <a:ext uri="{9D8B030D-6E8A-4147-A177-3AD203B41FA5}">
                      <a16:colId xmlns:a16="http://schemas.microsoft.com/office/drawing/2014/main" val="2877707738"/>
                    </a:ext>
                  </a:extLst>
                </a:gridCol>
                <a:gridCol w="571756">
                  <a:extLst>
                    <a:ext uri="{9D8B030D-6E8A-4147-A177-3AD203B41FA5}">
                      <a16:colId xmlns:a16="http://schemas.microsoft.com/office/drawing/2014/main" val="1457213257"/>
                    </a:ext>
                  </a:extLst>
                </a:gridCol>
                <a:gridCol w="571756">
                  <a:extLst>
                    <a:ext uri="{9D8B030D-6E8A-4147-A177-3AD203B41FA5}">
                      <a16:colId xmlns:a16="http://schemas.microsoft.com/office/drawing/2014/main" val="773586334"/>
                    </a:ext>
                  </a:extLst>
                </a:gridCol>
                <a:gridCol w="571756">
                  <a:extLst>
                    <a:ext uri="{9D8B030D-6E8A-4147-A177-3AD203B41FA5}">
                      <a16:colId xmlns:a16="http://schemas.microsoft.com/office/drawing/2014/main" val="748580913"/>
                    </a:ext>
                  </a:extLst>
                </a:gridCol>
              </a:tblGrid>
              <a:tr h="370840">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719358425"/>
                  </a:ext>
                </a:extLst>
              </a:tr>
            </a:tbl>
          </a:graphicData>
        </a:graphic>
      </p:graphicFrame>
    </p:spTree>
    <p:extLst>
      <p:ext uri="{BB962C8B-B14F-4D97-AF65-F5344CB8AC3E}">
        <p14:creationId xmlns:p14="http://schemas.microsoft.com/office/powerpoint/2010/main" val="186066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1881-4D30-4B2B-99EC-8E14B0A34550}"/>
              </a:ext>
            </a:extLst>
          </p:cNvPr>
          <p:cNvSpPr>
            <a:spLocks noGrp="1"/>
          </p:cNvSpPr>
          <p:nvPr>
            <p:ph type="title"/>
          </p:nvPr>
        </p:nvSpPr>
        <p:spPr/>
        <p:txBody>
          <a:bodyPr>
            <a:normAutofit/>
          </a:bodyPr>
          <a:lstStyle/>
          <a:p>
            <a:r>
              <a:rPr kumimoji="0" lang="en-US" sz="4000" b="1" i="0" u="none" strike="noStrike" kern="1200" cap="none" spc="-50" normalizeH="0" baseline="0" noProof="0" dirty="0">
                <a:ln>
                  <a:noFill/>
                </a:ln>
                <a:solidFill>
                  <a:prstClr val="black">
                    <a:lumMod val="75000"/>
                    <a:lumOff val="25000"/>
                  </a:prstClr>
                </a:solidFill>
                <a:effectLst/>
                <a:uLnTx/>
                <a:uFillTx/>
                <a:latin typeface="Bookman Old Style" panose="020F0302020204030204"/>
                <a:ea typeface="+mj-ea"/>
                <a:cs typeface="+mj-cs"/>
              </a:rPr>
              <a:t>Binary Search</a:t>
            </a:r>
            <a:endParaRPr lang="en-US" sz="3200" dirty="0"/>
          </a:p>
        </p:txBody>
      </p:sp>
      <p:cxnSp>
        <p:nvCxnSpPr>
          <p:cNvPr id="8" name="Straight Arrow Connector 7">
            <a:extLst>
              <a:ext uri="{FF2B5EF4-FFF2-40B4-BE49-F238E27FC236}">
                <a16:creationId xmlns:a16="http://schemas.microsoft.com/office/drawing/2014/main" id="{0FBDDAA9-E8EB-466D-A69B-D8427D4CBDCC}"/>
              </a:ext>
            </a:extLst>
          </p:cNvPr>
          <p:cNvCxnSpPr/>
          <p:nvPr/>
        </p:nvCxnSpPr>
        <p:spPr>
          <a:xfrm flipH="1" flipV="1">
            <a:off x="11000655" y="2941781"/>
            <a:ext cx="766618" cy="106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4D3BD9D-0E16-4C00-96B6-1770B6246321}"/>
              </a:ext>
            </a:extLst>
          </p:cNvPr>
          <p:cNvSpPr/>
          <p:nvPr/>
        </p:nvSpPr>
        <p:spPr>
          <a:xfrm>
            <a:off x="10356417" y="4026885"/>
            <a:ext cx="1835583" cy="12469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Gap for the insertion of 15 </a:t>
            </a:r>
          </a:p>
        </p:txBody>
      </p:sp>
      <p:sp>
        <p:nvSpPr>
          <p:cNvPr id="3" name="TextBox 2">
            <a:extLst>
              <a:ext uri="{FF2B5EF4-FFF2-40B4-BE49-F238E27FC236}">
                <a16:creationId xmlns:a16="http://schemas.microsoft.com/office/drawing/2014/main" id="{02EC4134-63D3-45E9-A460-3B618E66D671}"/>
              </a:ext>
            </a:extLst>
          </p:cNvPr>
          <p:cNvSpPr txBox="1"/>
          <p:nvPr/>
        </p:nvSpPr>
        <p:spPr>
          <a:xfrm>
            <a:off x="498764" y="1930400"/>
            <a:ext cx="8737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Finding the position of 15 for insertion in the sorted array by using  binary search.</a:t>
            </a:r>
          </a:p>
        </p:txBody>
      </p:sp>
      <p:cxnSp>
        <p:nvCxnSpPr>
          <p:cNvPr id="6" name="Straight Arrow Connector 5">
            <a:extLst>
              <a:ext uri="{FF2B5EF4-FFF2-40B4-BE49-F238E27FC236}">
                <a16:creationId xmlns:a16="http://schemas.microsoft.com/office/drawing/2014/main" id="{470022CB-5BFA-4029-9377-1C9B3F84EE67}"/>
              </a:ext>
            </a:extLst>
          </p:cNvPr>
          <p:cNvCxnSpPr/>
          <p:nvPr/>
        </p:nvCxnSpPr>
        <p:spPr>
          <a:xfrm flipH="1">
            <a:off x="9478963" y="2989349"/>
            <a:ext cx="877454" cy="97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317A9B6-85D1-4B6A-B6CA-8644BBC723ED}"/>
              </a:ext>
            </a:extLst>
          </p:cNvPr>
          <p:cNvSpPr/>
          <p:nvPr/>
        </p:nvSpPr>
        <p:spPr>
          <a:xfrm>
            <a:off x="7864764" y="4026884"/>
            <a:ext cx="1810327" cy="131930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Finding 15 by using binary search</a:t>
            </a:r>
          </a:p>
        </p:txBody>
      </p:sp>
      <p:graphicFrame>
        <p:nvGraphicFramePr>
          <p:cNvPr id="5" name="Table 9">
            <a:extLst>
              <a:ext uri="{FF2B5EF4-FFF2-40B4-BE49-F238E27FC236}">
                <a16:creationId xmlns:a16="http://schemas.microsoft.com/office/drawing/2014/main" id="{AFA82CA6-D1CB-4547-8339-C0826A7B34B1}"/>
              </a:ext>
            </a:extLst>
          </p:cNvPr>
          <p:cNvGraphicFramePr>
            <a:graphicFrameLocks noGrp="1"/>
          </p:cNvGraphicFramePr>
          <p:nvPr>
            <p:extLst>
              <p:ext uri="{D42A27DB-BD31-4B8C-83A1-F6EECF244321}">
                <p14:modId xmlns:p14="http://schemas.microsoft.com/office/powerpoint/2010/main" val="2592243271"/>
              </p:ext>
            </p:extLst>
          </p:nvPr>
        </p:nvGraphicFramePr>
        <p:xfrm>
          <a:off x="1325564" y="2528455"/>
          <a:ext cx="10058400" cy="365760"/>
        </p:xfrm>
        <a:graphic>
          <a:graphicData uri="http://schemas.openxmlformats.org/drawingml/2006/table">
            <a:tbl>
              <a:tblPr firstRow="1" bandRow="1">
                <a:tableStyleId>{5C22544A-7EE6-4342-B048-85BDC9FD1C3A}</a:tableStyleId>
              </a:tblPr>
              <a:tblGrid>
                <a:gridCol w="628650">
                  <a:extLst>
                    <a:ext uri="{9D8B030D-6E8A-4147-A177-3AD203B41FA5}">
                      <a16:colId xmlns:a16="http://schemas.microsoft.com/office/drawing/2014/main" val="2076689919"/>
                    </a:ext>
                  </a:extLst>
                </a:gridCol>
                <a:gridCol w="628650">
                  <a:extLst>
                    <a:ext uri="{9D8B030D-6E8A-4147-A177-3AD203B41FA5}">
                      <a16:colId xmlns:a16="http://schemas.microsoft.com/office/drawing/2014/main" val="3171039971"/>
                    </a:ext>
                  </a:extLst>
                </a:gridCol>
                <a:gridCol w="628650">
                  <a:extLst>
                    <a:ext uri="{9D8B030D-6E8A-4147-A177-3AD203B41FA5}">
                      <a16:colId xmlns:a16="http://schemas.microsoft.com/office/drawing/2014/main" val="2249274459"/>
                    </a:ext>
                  </a:extLst>
                </a:gridCol>
                <a:gridCol w="628650">
                  <a:extLst>
                    <a:ext uri="{9D8B030D-6E8A-4147-A177-3AD203B41FA5}">
                      <a16:colId xmlns:a16="http://schemas.microsoft.com/office/drawing/2014/main" val="1608965286"/>
                    </a:ext>
                  </a:extLst>
                </a:gridCol>
                <a:gridCol w="628650">
                  <a:extLst>
                    <a:ext uri="{9D8B030D-6E8A-4147-A177-3AD203B41FA5}">
                      <a16:colId xmlns:a16="http://schemas.microsoft.com/office/drawing/2014/main" val="2667712437"/>
                    </a:ext>
                  </a:extLst>
                </a:gridCol>
                <a:gridCol w="628650">
                  <a:extLst>
                    <a:ext uri="{9D8B030D-6E8A-4147-A177-3AD203B41FA5}">
                      <a16:colId xmlns:a16="http://schemas.microsoft.com/office/drawing/2014/main" val="2084287960"/>
                    </a:ext>
                  </a:extLst>
                </a:gridCol>
                <a:gridCol w="628650">
                  <a:extLst>
                    <a:ext uri="{9D8B030D-6E8A-4147-A177-3AD203B41FA5}">
                      <a16:colId xmlns:a16="http://schemas.microsoft.com/office/drawing/2014/main" val="1065953776"/>
                    </a:ext>
                  </a:extLst>
                </a:gridCol>
                <a:gridCol w="628650">
                  <a:extLst>
                    <a:ext uri="{9D8B030D-6E8A-4147-A177-3AD203B41FA5}">
                      <a16:colId xmlns:a16="http://schemas.microsoft.com/office/drawing/2014/main" val="3162165592"/>
                    </a:ext>
                  </a:extLst>
                </a:gridCol>
                <a:gridCol w="628650">
                  <a:extLst>
                    <a:ext uri="{9D8B030D-6E8A-4147-A177-3AD203B41FA5}">
                      <a16:colId xmlns:a16="http://schemas.microsoft.com/office/drawing/2014/main" val="3655523610"/>
                    </a:ext>
                  </a:extLst>
                </a:gridCol>
                <a:gridCol w="628650">
                  <a:extLst>
                    <a:ext uri="{9D8B030D-6E8A-4147-A177-3AD203B41FA5}">
                      <a16:colId xmlns:a16="http://schemas.microsoft.com/office/drawing/2014/main" val="2502535713"/>
                    </a:ext>
                  </a:extLst>
                </a:gridCol>
                <a:gridCol w="628650">
                  <a:extLst>
                    <a:ext uri="{9D8B030D-6E8A-4147-A177-3AD203B41FA5}">
                      <a16:colId xmlns:a16="http://schemas.microsoft.com/office/drawing/2014/main" val="2251933581"/>
                    </a:ext>
                  </a:extLst>
                </a:gridCol>
                <a:gridCol w="628650">
                  <a:extLst>
                    <a:ext uri="{9D8B030D-6E8A-4147-A177-3AD203B41FA5}">
                      <a16:colId xmlns:a16="http://schemas.microsoft.com/office/drawing/2014/main" val="1510174372"/>
                    </a:ext>
                  </a:extLst>
                </a:gridCol>
                <a:gridCol w="628650">
                  <a:extLst>
                    <a:ext uri="{9D8B030D-6E8A-4147-A177-3AD203B41FA5}">
                      <a16:colId xmlns:a16="http://schemas.microsoft.com/office/drawing/2014/main" val="3501197740"/>
                    </a:ext>
                  </a:extLst>
                </a:gridCol>
                <a:gridCol w="628650">
                  <a:extLst>
                    <a:ext uri="{9D8B030D-6E8A-4147-A177-3AD203B41FA5}">
                      <a16:colId xmlns:a16="http://schemas.microsoft.com/office/drawing/2014/main" val="3014092294"/>
                    </a:ext>
                  </a:extLst>
                </a:gridCol>
                <a:gridCol w="628650">
                  <a:extLst>
                    <a:ext uri="{9D8B030D-6E8A-4147-A177-3AD203B41FA5}">
                      <a16:colId xmlns:a16="http://schemas.microsoft.com/office/drawing/2014/main" val="365625052"/>
                    </a:ext>
                  </a:extLst>
                </a:gridCol>
                <a:gridCol w="628650">
                  <a:extLst>
                    <a:ext uri="{9D8B030D-6E8A-4147-A177-3AD203B41FA5}">
                      <a16:colId xmlns:a16="http://schemas.microsoft.com/office/drawing/2014/main" val="3252909562"/>
                    </a:ext>
                  </a:extLst>
                </a:gridCol>
              </a:tblGrid>
              <a:tr h="333246">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583418338"/>
                  </a:ext>
                </a:extLst>
              </a:tr>
            </a:tbl>
          </a:graphicData>
        </a:graphic>
      </p:graphicFrame>
    </p:spTree>
    <p:extLst>
      <p:ext uri="{BB962C8B-B14F-4D97-AF65-F5344CB8AC3E}">
        <p14:creationId xmlns:p14="http://schemas.microsoft.com/office/powerpoint/2010/main" val="1894658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675AA4-6978-4FF2-9EE6-C250D5B7D9F6}"/>
              </a:ext>
            </a:extLst>
          </p:cNvPr>
          <p:cNvSpPr>
            <a:spLocks noGrp="1"/>
          </p:cNvSpPr>
          <p:nvPr>
            <p:ph idx="1"/>
          </p:nvPr>
        </p:nvSpPr>
        <p:spPr>
          <a:xfrm>
            <a:off x="877455" y="138547"/>
            <a:ext cx="10723418" cy="5675128"/>
          </a:xfrm>
        </p:spPr>
        <p:txBody>
          <a:bodyPr/>
          <a:lstStyle/>
          <a:p>
            <a:endParaRPr lang="en-US" dirty="0"/>
          </a:p>
          <a:p>
            <a:endParaRPr lang="en-US" dirty="0"/>
          </a:p>
          <a:p>
            <a:endParaRPr lang="en-US" dirty="0"/>
          </a:p>
          <a:p>
            <a:endParaRPr lang="en-US" dirty="0"/>
          </a:p>
          <a:p>
            <a:r>
              <a:rPr lang="en-US" dirty="0"/>
              <a:t>   </a:t>
            </a:r>
          </a:p>
        </p:txBody>
      </p:sp>
      <p:graphicFrame>
        <p:nvGraphicFramePr>
          <p:cNvPr id="5" name="Table 5">
            <a:extLst>
              <a:ext uri="{FF2B5EF4-FFF2-40B4-BE49-F238E27FC236}">
                <a16:creationId xmlns:a16="http://schemas.microsoft.com/office/drawing/2014/main" id="{80938F70-64F8-4887-9C21-6955C3412C94}"/>
              </a:ext>
            </a:extLst>
          </p:cNvPr>
          <p:cNvGraphicFramePr>
            <a:graphicFrameLocks noGrp="1"/>
          </p:cNvGraphicFramePr>
          <p:nvPr/>
        </p:nvGraphicFramePr>
        <p:xfrm>
          <a:off x="1173017" y="2576251"/>
          <a:ext cx="9836724" cy="591822"/>
        </p:xfrm>
        <a:graphic>
          <a:graphicData uri="http://schemas.openxmlformats.org/drawingml/2006/table">
            <a:tbl>
              <a:tblPr firstRow="1" bandRow="1">
                <a:tableStyleId>{5C22544A-7EE6-4342-B048-85BDC9FD1C3A}</a:tableStyleId>
              </a:tblPr>
              <a:tblGrid>
                <a:gridCol w="819727">
                  <a:extLst>
                    <a:ext uri="{9D8B030D-6E8A-4147-A177-3AD203B41FA5}">
                      <a16:colId xmlns:a16="http://schemas.microsoft.com/office/drawing/2014/main" val="752245527"/>
                    </a:ext>
                  </a:extLst>
                </a:gridCol>
                <a:gridCol w="819727">
                  <a:extLst>
                    <a:ext uri="{9D8B030D-6E8A-4147-A177-3AD203B41FA5}">
                      <a16:colId xmlns:a16="http://schemas.microsoft.com/office/drawing/2014/main" val="1116060762"/>
                    </a:ext>
                  </a:extLst>
                </a:gridCol>
                <a:gridCol w="819727">
                  <a:extLst>
                    <a:ext uri="{9D8B030D-6E8A-4147-A177-3AD203B41FA5}">
                      <a16:colId xmlns:a16="http://schemas.microsoft.com/office/drawing/2014/main" val="1984478967"/>
                    </a:ext>
                  </a:extLst>
                </a:gridCol>
                <a:gridCol w="819727">
                  <a:extLst>
                    <a:ext uri="{9D8B030D-6E8A-4147-A177-3AD203B41FA5}">
                      <a16:colId xmlns:a16="http://schemas.microsoft.com/office/drawing/2014/main" val="1074259624"/>
                    </a:ext>
                  </a:extLst>
                </a:gridCol>
                <a:gridCol w="819727">
                  <a:extLst>
                    <a:ext uri="{9D8B030D-6E8A-4147-A177-3AD203B41FA5}">
                      <a16:colId xmlns:a16="http://schemas.microsoft.com/office/drawing/2014/main" val="3485171069"/>
                    </a:ext>
                  </a:extLst>
                </a:gridCol>
                <a:gridCol w="819727">
                  <a:extLst>
                    <a:ext uri="{9D8B030D-6E8A-4147-A177-3AD203B41FA5}">
                      <a16:colId xmlns:a16="http://schemas.microsoft.com/office/drawing/2014/main" val="2896805527"/>
                    </a:ext>
                  </a:extLst>
                </a:gridCol>
                <a:gridCol w="819727">
                  <a:extLst>
                    <a:ext uri="{9D8B030D-6E8A-4147-A177-3AD203B41FA5}">
                      <a16:colId xmlns:a16="http://schemas.microsoft.com/office/drawing/2014/main" val="3094153366"/>
                    </a:ext>
                  </a:extLst>
                </a:gridCol>
                <a:gridCol w="819727">
                  <a:extLst>
                    <a:ext uri="{9D8B030D-6E8A-4147-A177-3AD203B41FA5}">
                      <a16:colId xmlns:a16="http://schemas.microsoft.com/office/drawing/2014/main" val="42199815"/>
                    </a:ext>
                  </a:extLst>
                </a:gridCol>
                <a:gridCol w="819727">
                  <a:extLst>
                    <a:ext uri="{9D8B030D-6E8A-4147-A177-3AD203B41FA5}">
                      <a16:colId xmlns:a16="http://schemas.microsoft.com/office/drawing/2014/main" val="2112070513"/>
                    </a:ext>
                  </a:extLst>
                </a:gridCol>
                <a:gridCol w="819727">
                  <a:extLst>
                    <a:ext uri="{9D8B030D-6E8A-4147-A177-3AD203B41FA5}">
                      <a16:colId xmlns:a16="http://schemas.microsoft.com/office/drawing/2014/main" val="3714920140"/>
                    </a:ext>
                  </a:extLst>
                </a:gridCol>
                <a:gridCol w="819727">
                  <a:extLst>
                    <a:ext uri="{9D8B030D-6E8A-4147-A177-3AD203B41FA5}">
                      <a16:colId xmlns:a16="http://schemas.microsoft.com/office/drawing/2014/main" val="1552224217"/>
                    </a:ext>
                  </a:extLst>
                </a:gridCol>
                <a:gridCol w="819727">
                  <a:extLst>
                    <a:ext uri="{9D8B030D-6E8A-4147-A177-3AD203B41FA5}">
                      <a16:colId xmlns:a16="http://schemas.microsoft.com/office/drawing/2014/main" val="3083674614"/>
                    </a:ext>
                  </a:extLst>
                </a:gridCol>
              </a:tblGrid>
              <a:tr h="591822">
                <a:tc>
                  <a:txBody>
                    <a:bodyPr/>
                    <a:lstStyle/>
                    <a:p>
                      <a:r>
                        <a:rPr lang="en-US" dirty="0"/>
                        <a:t>1</a:t>
                      </a:r>
                    </a:p>
                  </a:txBody>
                  <a:tcPr/>
                </a:tc>
                <a:tc>
                  <a:txBody>
                    <a:bodyPr/>
                    <a:lstStyle/>
                    <a:p>
                      <a:endParaRPr lang="en-US"/>
                    </a:p>
                  </a:txBody>
                  <a:tcPr/>
                </a:tc>
                <a:tc>
                  <a:txBody>
                    <a:bodyPr/>
                    <a:lstStyle/>
                    <a:p>
                      <a:r>
                        <a:rPr lang="en-US" dirty="0"/>
                        <a:t>2</a:t>
                      </a:r>
                    </a:p>
                  </a:txBody>
                  <a:tcPr/>
                </a:tc>
                <a:tc>
                  <a:txBody>
                    <a:bodyPr/>
                    <a:lstStyle/>
                    <a:p>
                      <a:r>
                        <a:rPr lang="en-US" dirty="0"/>
                        <a:t>2</a:t>
                      </a:r>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2514202990"/>
                  </a:ext>
                </a:extLst>
              </a:tr>
            </a:tbl>
          </a:graphicData>
        </a:graphic>
      </p:graphicFrame>
      <p:cxnSp>
        <p:nvCxnSpPr>
          <p:cNvPr id="7" name="Straight Arrow Connector 6">
            <a:extLst>
              <a:ext uri="{FF2B5EF4-FFF2-40B4-BE49-F238E27FC236}">
                <a16:creationId xmlns:a16="http://schemas.microsoft.com/office/drawing/2014/main" id="{836D9B40-2CBE-47B2-AA26-C67F2F7A04FD}"/>
              </a:ext>
            </a:extLst>
          </p:cNvPr>
          <p:cNvCxnSpPr/>
          <p:nvPr/>
        </p:nvCxnSpPr>
        <p:spPr>
          <a:xfrm flipH="1" flipV="1">
            <a:off x="10474037" y="3297359"/>
            <a:ext cx="655782" cy="85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42879E8B-1502-4294-9289-D42FF181C04C}"/>
              </a:ext>
            </a:extLst>
          </p:cNvPr>
          <p:cNvSpPr/>
          <p:nvPr/>
        </p:nvSpPr>
        <p:spPr>
          <a:xfrm>
            <a:off x="9470440" y="4316460"/>
            <a:ext cx="2189018" cy="8035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1</a:t>
            </a:r>
            <a:r>
              <a:rPr lang="en-US" dirty="0">
                <a:solidFill>
                  <a:prstClr val="black"/>
                </a:solidFill>
                <a:latin typeface="Franklin Gothic Book" panose="020F0502020204030204"/>
              </a:rPr>
              <a:t>5</a:t>
            </a: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is inserted</a:t>
            </a:r>
          </a:p>
        </p:txBody>
      </p:sp>
      <p:pic>
        <p:nvPicPr>
          <p:cNvPr id="2" name="Picture 1">
            <a:extLst>
              <a:ext uri="{FF2B5EF4-FFF2-40B4-BE49-F238E27FC236}">
                <a16:creationId xmlns:a16="http://schemas.microsoft.com/office/drawing/2014/main" id="{EB242319-1CFB-4A89-A027-697898DC9169}"/>
              </a:ext>
            </a:extLst>
          </p:cNvPr>
          <p:cNvPicPr>
            <a:picLocks noChangeAspect="1"/>
          </p:cNvPicPr>
          <p:nvPr/>
        </p:nvPicPr>
        <p:blipFill>
          <a:blip r:embed="rId2"/>
          <a:stretch>
            <a:fillRect/>
          </a:stretch>
        </p:blipFill>
        <p:spPr>
          <a:xfrm>
            <a:off x="1316030" y="5266918"/>
            <a:ext cx="7535309" cy="469433"/>
          </a:xfrm>
          <a:prstGeom prst="rect">
            <a:avLst/>
          </a:prstGeom>
        </p:spPr>
      </p:pic>
      <p:cxnSp>
        <p:nvCxnSpPr>
          <p:cNvPr id="9" name="Straight Arrow Connector 8">
            <a:extLst>
              <a:ext uri="{FF2B5EF4-FFF2-40B4-BE49-F238E27FC236}">
                <a16:creationId xmlns:a16="http://schemas.microsoft.com/office/drawing/2014/main" id="{58FDC925-1F1B-4C36-B61A-DC7D9F0264FE}"/>
              </a:ext>
            </a:extLst>
          </p:cNvPr>
          <p:cNvCxnSpPr>
            <a:cxnSpLocks/>
          </p:cNvCxnSpPr>
          <p:nvPr/>
        </p:nvCxnSpPr>
        <p:spPr>
          <a:xfrm flipV="1">
            <a:off x="6650182" y="4542172"/>
            <a:ext cx="2572327" cy="554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7E01EA0-35B8-418B-B826-12650A589F0A}"/>
              </a:ext>
            </a:extLst>
          </p:cNvPr>
          <p:cNvPicPr>
            <a:picLocks noChangeAspect="1"/>
          </p:cNvPicPr>
          <p:nvPr/>
        </p:nvPicPr>
        <p:blipFill>
          <a:blip r:embed="rId3"/>
          <a:stretch>
            <a:fillRect/>
          </a:stretch>
        </p:blipFill>
        <p:spPr>
          <a:xfrm>
            <a:off x="9190182" y="5676060"/>
            <a:ext cx="2749534" cy="585267"/>
          </a:xfrm>
          <a:prstGeom prst="rect">
            <a:avLst/>
          </a:prstGeom>
        </p:spPr>
      </p:pic>
      <p:cxnSp>
        <p:nvCxnSpPr>
          <p:cNvPr id="12" name="Straight Arrow Connector 11">
            <a:extLst>
              <a:ext uri="{FF2B5EF4-FFF2-40B4-BE49-F238E27FC236}">
                <a16:creationId xmlns:a16="http://schemas.microsoft.com/office/drawing/2014/main" id="{34AA1C7C-3CE9-41DD-A5BD-DA1105A18C8F}"/>
              </a:ext>
            </a:extLst>
          </p:cNvPr>
          <p:cNvCxnSpPr/>
          <p:nvPr/>
        </p:nvCxnSpPr>
        <p:spPr>
          <a:xfrm>
            <a:off x="7920182" y="5766127"/>
            <a:ext cx="1006764" cy="163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4B50BE7-B2D0-40BE-8F6E-C41ED9A24002}"/>
              </a:ext>
            </a:extLst>
          </p:cNvPr>
          <p:cNvSpPr txBox="1"/>
          <p:nvPr/>
        </p:nvSpPr>
        <p:spPr>
          <a:xfrm>
            <a:off x="1173017" y="1268001"/>
            <a:ext cx="547716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ookman Old Style" panose="020F0302020204030204"/>
                <a:ea typeface="+mn-ea"/>
                <a:cs typeface="+mn-cs"/>
              </a:rPr>
              <a:t>Insertion</a:t>
            </a:r>
          </a:p>
        </p:txBody>
      </p:sp>
      <p:sp>
        <p:nvSpPr>
          <p:cNvPr id="11" name="TextBox 10">
            <a:extLst>
              <a:ext uri="{FF2B5EF4-FFF2-40B4-BE49-F238E27FC236}">
                <a16:creationId xmlns:a16="http://schemas.microsoft.com/office/drawing/2014/main" id="{86BACBED-43FA-4073-BE3F-471326FDD712}"/>
              </a:ext>
            </a:extLst>
          </p:cNvPr>
          <p:cNvSpPr txBox="1"/>
          <p:nvPr/>
        </p:nvSpPr>
        <p:spPr>
          <a:xfrm>
            <a:off x="1237673" y="2076610"/>
            <a:ext cx="46181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Franklin Gothic Book" panose="020F0502020204030204"/>
              </a:rPr>
              <a:t>I</a:t>
            </a:r>
            <a:r>
              <a:rPr kumimoji="0" lang="en-US" sz="1800" b="0" i="0" u="none" strike="noStrike" kern="1200" cap="none" spc="0" normalizeH="0" baseline="0" noProof="0" dirty="0" err="1">
                <a:ln>
                  <a:noFill/>
                </a:ln>
                <a:solidFill>
                  <a:prstClr val="black"/>
                </a:solidFill>
                <a:effectLst/>
                <a:uLnTx/>
                <a:uFillTx/>
                <a:latin typeface="Franklin Gothic Book" panose="020F0502020204030204"/>
                <a:ea typeface="+mn-ea"/>
                <a:cs typeface="+mn-cs"/>
              </a:rPr>
              <a:t>nsert</a:t>
            </a: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element : 15</a:t>
            </a:r>
          </a:p>
        </p:txBody>
      </p:sp>
      <p:graphicFrame>
        <p:nvGraphicFramePr>
          <p:cNvPr id="4" name="Table 12">
            <a:extLst>
              <a:ext uri="{FF2B5EF4-FFF2-40B4-BE49-F238E27FC236}">
                <a16:creationId xmlns:a16="http://schemas.microsoft.com/office/drawing/2014/main" id="{2EEE0202-5B64-4A9B-994B-87E97DA1CC10}"/>
              </a:ext>
            </a:extLst>
          </p:cNvPr>
          <p:cNvGraphicFramePr>
            <a:graphicFrameLocks noGrp="1"/>
          </p:cNvGraphicFramePr>
          <p:nvPr>
            <p:extLst>
              <p:ext uri="{D42A27DB-BD31-4B8C-83A1-F6EECF244321}">
                <p14:modId xmlns:p14="http://schemas.microsoft.com/office/powerpoint/2010/main" val="3875502284"/>
              </p:ext>
            </p:extLst>
          </p:nvPr>
        </p:nvGraphicFramePr>
        <p:xfrm>
          <a:off x="1173017" y="2466009"/>
          <a:ext cx="9836722" cy="770719"/>
        </p:xfrm>
        <a:graphic>
          <a:graphicData uri="http://schemas.openxmlformats.org/drawingml/2006/table">
            <a:tbl>
              <a:tblPr firstRow="1" bandRow="1">
                <a:tableStyleId>{5C22544A-7EE6-4342-B048-85BDC9FD1C3A}</a:tableStyleId>
              </a:tblPr>
              <a:tblGrid>
                <a:gridCol w="702623">
                  <a:extLst>
                    <a:ext uri="{9D8B030D-6E8A-4147-A177-3AD203B41FA5}">
                      <a16:colId xmlns:a16="http://schemas.microsoft.com/office/drawing/2014/main" val="2302791122"/>
                    </a:ext>
                  </a:extLst>
                </a:gridCol>
                <a:gridCol w="702623">
                  <a:extLst>
                    <a:ext uri="{9D8B030D-6E8A-4147-A177-3AD203B41FA5}">
                      <a16:colId xmlns:a16="http://schemas.microsoft.com/office/drawing/2014/main" val="905942923"/>
                    </a:ext>
                  </a:extLst>
                </a:gridCol>
                <a:gridCol w="702623">
                  <a:extLst>
                    <a:ext uri="{9D8B030D-6E8A-4147-A177-3AD203B41FA5}">
                      <a16:colId xmlns:a16="http://schemas.microsoft.com/office/drawing/2014/main" val="1096612300"/>
                    </a:ext>
                  </a:extLst>
                </a:gridCol>
                <a:gridCol w="702623">
                  <a:extLst>
                    <a:ext uri="{9D8B030D-6E8A-4147-A177-3AD203B41FA5}">
                      <a16:colId xmlns:a16="http://schemas.microsoft.com/office/drawing/2014/main" val="406633517"/>
                    </a:ext>
                  </a:extLst>
                </a:gridCol>
                <a:gridCol w="702623">
                  <a:extLst>
                    <a:ext uri="{9D8B030D-6E8A-4147-A177-3AD203B41FA5}">
                      <a16:colId xmlns:a16="http://schemas.microsoft.com/office/drawing/2014/main" val="2961612397"/>
                    </a:ext>
                  </a:extLst>
                </a:gridCol>
                <a:gridCol w="702623">
                  <a:extLst>
                    <a:ext uri="{9D8B030D-6E8A-4147-A177-3AD203B41FA5}">
                      <a16:colId xmlns:a16="http://schemas.microsoft.com/office/drawing/2014/main" val="2308465"/>
                    </a:ext>
                  </a:extLst>
                </a:gridCol>
                <a:gridCol w="702623">
                  <a:extLst>
                    <a:ext uri="{9D8B030D-6E8A-4147-A177-3AD203B41FA5}">
                      <a16:colId xmlns:a16="http://schemas.microsoft.com/office/drawing/2014/main" val="319109894"/>
                    </a:ext>
                  </a:extLst>
                </a:gridCol>
                <a:gridCol w="702623">
                  <a:extLst>
                    <a:ext uri="{9D8B030D-6E8A-4147-A177-3AD203B41FA5}">
                      <a16:colId xmlns:a16="http://schemas.microsoft.com/office/drawing/2014/main" val="391251456"/>
                    </a:ext>
                  </a:extLst>
                </a:gridCol>
                <a:gridCol w="702623">
                  <a:extLst>
                    <a:ext uri="{9D8B030D-6E8A-4147-A177-3AD203B41FA5}">
                      <a16:colId xmlns:a16="http://schemas.microsoft.com/office/drawing/2014/main" val="765315001"/>
                    </a:ext>
                  </a:extLst>
                </a:gridCol>
                <a:gridCol w="702623">
                  <a:extLst>
                    <a:ext uri="{9D8B030D-6E8A-4147-A177-3AD203B41FA5}">
                      <a16:colId xmlns:a16="http://schemas.microsoft.com/office/drawing/2014/main" val="1162698481"/>
                    </a:ext>
                  </a:extLst>
                </a:gridCol>
                <a:gridCol w="702623">
                  <a:extLst>
                    <a:ext uri="{9D8B030D-6E8A-4147-A177-3AD203B41FA5}">
                      <a16:colId xmlns:a16="http://schemas.microsoft.com/office/drawing/2014/main" val="2419562933"/>
                    </a:ext>
                  </a:extLst>
                </a:gridCol>
                <a:gridCol w="702623">
                  <a:extLst>
                    <a:ext uri="{9D8B030D-6E8A-4147-A177-3AD203B41FA5}">
                      <a16:colId xmlns:a16="http://schemas.microsoft.com/office/drawing/2014/main" val="52330085"/>
                    </a:ext>
                  </a:extLst>
                </a:gridCol>
                <a:gridCol w="702623">
                  <a:extLst>
                    <a:ext uri="{9D8B030D-6E8A-4147-A177-3AD203B41FA5}">
                      <a16:colId xmlns:a16="http://schemas.microsoft.com/office/drawing/2014/main" val="3661219645"/>
                    </a:ext>
                  </a:extLst>
                </a:gridCol>
                <a:gridCol w="702623">
                  <a:extLst>
                    <a:ext uri="{9D8B030D-6E8A-4147-A177-3AD203B41FA5}">
                      <a16:colId xmlns:a16="http://schemas.microsoft.com/office/drawing/2014/main" val="1533233134"/>
                    </a:ext>
                  </a:extLst>
                </a:gridCol>
              </a:tblGrid>
              <a:tr h="770719">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r>
                        <a:rPr lang="en-US" dirty="0"/>
                        <a:t>15</a:t>
                      </a:r>
                    </a:p>
                  </a:txBody>
                  <a:tcPr/>
                </a:tc>
                <a:extLst>
                  <a:ext uri="{0D108BD9-81ED-4DB2-BD59-A6C34878D82A}">
                    <a16:rowId xmlns:a16="http://schemas.microsoft.com/office/drawing/2014/main" val="1467220493"/>
                  </a:ext>
                </a:extLst>
              </a:tr>
            </a:tbl>
          </a:graphicData>
        </a:graphic>
      </p:graphicFrame>
    </p:spTree>
    <p:extLst>
      <p:ext uri="{BB962C8B-B14F-4D97-AF65-F5344CB8AC3E}">
        <p14:creationId xmlns:p14="http://schemas.microsoft.com/office/powerpoint/2010/main" val="3870743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E577-AA8D-47B2-974F-ED69C745DA9B}"/>
              </a:ext>
            </a:extLst>
          </p:cNvPr>
          <p:cNvSpPr>
            <a:spLocks noGrp="1"/>
          </p:cNvSpPr>
          <p:nvPr>
            <p:ph type="title"/>
          </p:nvPr>
        </p:nvSpPr>
        <p:spPr/>
        <p:txBody>
          <a:bodyPr/>
          <a:lstStyle/>
          <a:p>
            <a:r>
              <a:rPr lang="en-US" b="1" dirty="0"/>
              <a:t>Introduction of Library Sort</a:t>
            </a:r>
            <a:endParaRPr lang="en-US" dirty="0"/>
          </a:p>
        </p:txBody>
      </p:sp>
      <p:sp>
        <p:nvSpPr>
          <p:cNvPr id="3" name="Content Placeholder 2">
            <a:extLst>
              <a:ext uri="{FF2B5EF4-FFF2-40B4-BE49-F238E27FC236}">
                <a16:creationId xmlns:a16="http://schemas.microsoft.com/office/drawing/2014/main" id="{D2B07DCA-B115-4FCD-89B0-33C0AE0B7E52}"/>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 Library sort is known as gapped insertion sort.</a:t>
            </a:r>
          </a:p>
          <a:p>
            <a:pPr>
              <a:buFont typeface="Wingdings" panose="05000000000000000000" pitchFamily="2" charset="2"/>
              <a:buChar char="Ø"/>
            </a:pPr>
            <a:r>
              <a:rPr lang="en-US" dirty="0"/>
              <a:t> It uses an insertion sort, but with gaps in the array to speed up the process for insertions.</a:t>
            </a:r>
          </a:p>
          <a:p>
            <a:pPr>
              <a:buFont typeface="Wingdings" panose="05000000000000000000" pitchFamily="2" charset="2"/>
              <a:buChar char="Ø"/>
            </a:pPr>
            <a:r>
              <a:rPr lang="en-US" dirty="0"/>
              <a:t> The name “Library Sort” comes from an analogy –</a:t>
            </a:r>
          </a:p>
          <a:p>
            <a:pPr marL="0" indent="0">
              <a:buNone/>
            </a:pPr>
            <a:r>
              <a:rPr lang="en-US" dirty="0"/>
              <a:t>              “In a bookstore or in a library, there are bookshelves that are to be stored with books in 	alphabetical order. If a person stores the books without leaving any kind of gapes, then 		when he needs to store another book that starts with the alphabet “C”, he has to move all 	the books after the books that start with the alphabet “C” down to “Z”. But if he had 	stored the books while leaving gap after every section, then he wouldn’t have to move all 	the books down to the last number. He simply could’ve just stored the book after “C” in 	the gap.” This is the basic idea and analogy of Library Sort.</a:t>
            </a:r>
          </a:p>
          <a:p>
            <a:pPr>
              <a:buFont typeface="Wingdings" panose="05000000000000000000" pitchFamily="2" charset="2"/>
              <a:buChar char="Ø"/>
            </a:pPr>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09583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96AFC9F-3AAA-4E0E-8D5B-2F8C5FD479CF}"/>
              </a:ext>
            </a:extLst>
          </p:cNvPr>
          <p:cNvCxnSpPr>
            <a:cxnSpLocks/>
          </p:cNvCxnSpPr>
          <p:nvPr/>
        </p:nvCxnSpPr>
        <p:spPr>
          <a:xfrm>
            <a:off x="9093201" y="3087460"/>
            <a:ext cx="1302326" cy="1672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2AB97A7-DC4C-4FBB-BE67-CCFD6B7E617E}"/>
              </a:ext>
            </a:extLst>
          </p:cNvPr>
          <p:cNvSpPr/>
          <p:nvPr/>
        </p:nvSpPr>
        <p:spPr>
          <a:xfrm>
            <a:off x="8732981" y="4774022"/>
            <a:ext cx="3325091"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Re –balancing after inserting the element </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9FA2AE04-EEB4-4BD3-8432-F98698932E52}"/>
                  </a:ext>
                </a:extLst>
              </p14:cNvPr>
              <p14:cNvContentPartPr/>
              <p14:nvPr/>
            </p14:nvContentPartPr>
            <p14:xfrm>
              <a:off x="3943480" y="3361858"/>
              <a:ext cx="360" cy="360"/>
            </p14:xfrm>
          </p:contentPart>
        </mc:Choice>
        <mc:Fallback xmlns="">
          <p:pic>
            <p:nvPicPr>
              <p:cNvPr id="10" name="Ink 9">
                <a:extLst>
                  <a:ext uri="{FF2B5EF4-FFF2-40B4-BE49-F238E27FC236}">
                    <a16:creationId xmlns:a16="http://schemas.microsoft.com/office/drawing/2014/main" id="{9FA2AE04-EEB4-4BD3-8432-F98698932E52}"/>
                  </a:ext>
                </a:extLst>
              </p:cNvPr>
              <p:cNvPicPr/>
              <p:nvPr/>
            </p:nvPicPr>
            <p:blipFill>
              <a:blip r:embed="rId3"/>
              <a:stretch>
                <a:fillRect/>
              </a:stretch>
            </p:blipFill>
            <p:spPr>
              <a:xfrm>
                <a:off x="3934480" y="3352858"/>
                <a:ext cx="18000" cy="18000"/>
              </a:xfrm>
              <a:prstGeom prst="rect">
                <a:avLst/>
              </a:prstGeom>
            </p:spPr>
          </p:pic>
        </mc:Fallback>
      </mc:AlternateContent>
      <p:sp>
        <p:nvSpPr>
          <p:cNvPr id="5" name="TextBox 4">
            <a:extLst>
              <a:ext uri="{FF2B5EF4-FFF2-40B4-BE49-F238E27FC236}">
                <a16:creationId xmlns:a16="http://schemas.microsoft.com/office/drawing/2014/main" id="{7EDB3EC5-2F59-4EB4-B4C6-00B7CBD5424B}"/>
              </a:ext>
            </a:extLst>
          </p:cNvPr>
          <p:cNvSpPr txBox="1"/>
          <p:nvPr/>
        </p:nvSpPr>
        <p:spPr>
          <a:xfrm>
            <a:off x="1182254" y="1228650"/>
            <a:ext cx="3509819"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Franklin Gothic Book" panose="020F0502020204030204"/>
                <a:ea typeface="+mn-ea"/>
                <a:cs typeface="+mn-cs"/>
              </a:rPr>
              <a:t>Rebalancing</a:t>
            </a:r>
            <a:r>
              <a:rPr kumimoji="0" lang="en-US" sz="2000" b="1" i="0" u="none" strike="noStrike" kern="1200" cap="none" spc="0" normalizeH="0" baseline="0" noProof="0" dirty="0">
                <a:ln>
                  <a:noFill/>
                </a:ln>
                <a:solidFill>
                  <a:prstClr val="black"/>
                </a:solidFill>
                <a:effectLst/>
                <a:uLnTx/>
                <a:uFillTx/>
                <a:latin typeface="Franklin Gothic Book"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a:t>
            </a:r>
          </a:p>
        </p:txBody>
      </p:sp>
      <p:sp>
        <p:nvSpPr>
          <p:cNvPr id="14" name="TextBox 13">
            <a:extLst>
              <a:ext uri="{FF2B5EF4-FFF2-40B4-BE49-F238E27FC236}">
                <a16:creationId xmlns:a16="http://schemas.microsoft.com/office/drawing/2014/main" id="{379B137E-07E5-466C-8BA1-AB49A305D594}"/>
              </a:ext>
            </a:extLst>
          </p:cNvPr>
          <p:cNvSpPr txBox="1"/>
          <p:nvPr/>
        </p:nvSpPr>
        <p:spPr>
          <a:xfrm>
            <a:off x="1182254" y="2133600"/>
            <a:ext cx="473825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ranklin Gothic Book" panose="020F0502020204030204"/>
                <a:ea typeface="+mn-ea"/>
                <a:cs typeface="+mn-cs"/>
              </a:rPr>
              <a:t>Insert space between each element :</a:t>
            </a:r>
          </a:p>
        </p:txBody>
      </p:sp>
      <p:graphicFrame>
        <p:nvGraphicFramePr>
          <p:cNvPr id="3" name="Table 7">
            <a:extLst>
              <a:ext uri="{FF2B5EF4-FFF2-40B4-BE49-F238E27FC236}">
                <a16:creationId xmlns:a16="http://schemas.microsoft.com/office/drawing/2014/main" id="{559C2176-56A8-4C4E-BB3C-FEA37FE8F068}"/>
              </a:ext>
            </a:extLst>
          </p:cNvPr>
          <p:cNvGraphicFramePr>
            <a:graphicFrameLocks noGrp="1"/>
          </p:cNvGraphicFramePr>
          <p:nvPr>
            <p:extLst>
              <p:ext uri="{D42A27DB-BD31-4B8C-83A1-F6EECF244321}">
                <p14:modId xmlns:p14="http://schemas.microsoft.com/office/powerpoint/2010/main" val="1250540715"/>
              </p:ext>
            </p:extLst>
          </p:nvPr>
        </p:nvGraphicFramePr>
        <p:xfrm>
          <a:off x="1256136" y="2530710"/>
          <a:ext cx="9753606" cy="37084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4283094355"/>
                    </a:ext>
                  </a:extLst>
                </a:gridCol>
                <a:gridCol w="541867">
                  <a:extLst>
                    <a:ext uri="{9D8B030D-6E8A-4147-A177-3AD203B41FA5}">
                      <a16:colId xmlns:a16="http://schemas.microsoft.com/office/drawing/2014/main" val="432969397"/>
                    </a:ext>
                  </a:extLst>
                </a:gridCol>
                <a:gridCol w="541867">
                  <a:extLst>
                    <a:ext uri="{9D8B030D-6E8A-4147-A177-3AD203B41FA5}">
                      <a16:colId xmlns:a16="http://schemas.microsoft.com/office/drawing/2014/main" val="4110330048"/>
                    </a:ext>
                  </a:extLst>
                </a:gridCol>
                <a:gridCol w="541867">
                  <a:extLst>
                    <a:ext uri="{9D8B030D-6E8A-4147-A177-3AD203B41FA5}">
                      <a16:colId xmlns:a16="http://schemas.microsoft.com/office/drawing/2014/main" val="2931429811"/>
                    </a:ext>
                  </a:extLst>
                </a:gridCol>
                <a:gridCol w="541867">
                  <a:extLst>
                    <a:ext uri="{9D8B030D-6E8A-4147-A177-3AD203B41FA5}">
                      <a16:colId xmlns:a16="http://schemas.microsoft.com/office/drawing/2014/main" val="18847104"/>
                    </a:ext>
                  </a:extLst>
                </a:gridCol>
                <a:gridCol w="541867">
                  <a:extLst>
                    <a:ext uri="{9D8B030D-6E8A-4147-A177-3AD203B41FA5}">
                      <a16:colId xmlns:a16="http://schemas.microsoft.com/office/drawing/2014/main" val="492673225"/>
                    </a:ext>
                  </a:extLst>
                </a:gridCol>
                <a:gridCol w="541867">
                  <a:extLst>
                    <a:ext uri="{9D8B030D-6E8A-4147-A177-3AD203B41FA5}">
                      <a16:colId xmlns:a16="http://schemas.microsoft.com/office/drawing/2014/main" val="2904798081"/>
                    </a:ext>
                  </a:extLst>
                </a:gridCol>
                <a:gridCol w="541867">
                  <a:extLst>
                    <a:ext uri="{9D8B030D-6E8A-4147-A177-3AD203B41FA5}">
                      <a16:colId xmlns:a16="http://schemas.microsoft.com/office/drawing/2014/main" val="904939591"/>
                    </a:ext>
                  </a:extLst>
                </a:gridCol>
                <a:gridCol w="541867">
                  <a:extLst>
                    <a:ext uri="{9D8B030D-6E8A-4147-A177-3AD203B41FA5}">
                      <a16:colId xmlns:a16="http://schemas.microsoft.com/office/drawing/2014/main" val="1312377051"/>
                    </a:ext>
                  </a:extLst>
                </a:gridCol>
                <a:gridCol w="541867">
                  <a:extLst>
                    <a:ext uri="{9D8B030D-6E8A-4147-A177-3AD203B41FA5}">
                      <a16:colId xmlns:a16="http://schemas.microsoft.com/office/drawing/2014/main" val="1187454319"/>
                    </a:ext>
                  </a:extLst>
                </a:gridCol>
                <a:gridCol w="541867">
                  <a:extLst>
                    <a:ext uri="{9D8B030D-6E8A-4147-A177-3AD203B41FA5}">
                      <a16:colId xmlns:a16="http://schemas.microsoft.com/office/drawing/2014/main" val="2705414779"/>
                    </a:ext>
                  </a:extLst>
                </a:gridCol>
                <a:gridCol w="541867">
                  <a:extLst>
                    <a:ext uri="{9D8B030D-6E8A-4147-A177-3AD203B41FA5}">
                      <a16:colId xmlns:a16="http://schemas.microsoft.com/office/drawing/2014/main" val="2324267658"/>
                    </a:ext>
                  </a:extLst>
                </a:gridCol>
                <a:gridCol w="541867">
                  <a:extLst>
                    <a:ext uri="{9D8B030D-6E8A-4147-A177-3AD203B41FA5}">
                      <a16:colId xmlns:a16="http://schemas.microsoft.com/office/drawing/2014/main" val="565327204"/>
                    </a:ext>
                  </a:extLst>
                </a:gridCol>
                <a:gridCol w="541867">
                  <a:extLst>
                    <a:ext uri="{9D8B030D-6E8A-4147-A177-3AD203B41FA5}">
                      <a16:colId xmlns:a16="http://schemas.microsoft.com/office/drawing/2014/main" val="1425421600"/>
                    </a:ext>
                  </a:extLst>
                </a:gridCol>
                <a:gridCol w="541867">
                  <a:extLst>
                    <a:ext uri="{9D8B030D-6E8A-4147-A177-3AD203B41FA5}">
                      <a16:colId xmlns:a16="http://schemas.microsoft.com/office/drawing/2014/main" val="631489084"/>
                    </a:ext>
                  </a:extLst>
                </a:gridCol>
                <a:gridCol w="541867">
                  <a:extLst>
                    <a:ext uri="{9D8B030D-6E8A-4147-A177-3AD203B41FA5}">
                      <a16:colId xmlns:a16="http://schemas.microsoft.com/office/drawing/2014/main" val="2026401478"/>
                    </a:ext>
                  </a:extLst>
                </a:gridCol>
                <a:gridCol w="541867">
                  <a:extLst>
                    <a:ext uri="{9D8B030D-6E8A-4147-A177-3AD203B41FA5}">
                      <a16:colId xmlns:a16="http://schemas.microsoft.com/office/drawing/2014/main" val="4204478259"/>
                    </a:ext>
                  </a:extLst>
                </a:gridCol>
                <a:gridCol w="541867">
                  <a:extLst>
                    <a:ext uri="{9D8B030D-6E8A-4147-A177-3AD203B41FA5}">
                      <a16:colId xmlns:a16="http://schemas.microsoft.com/office/drawing/2014/main" val="3960469785"/>
                    </a:ext>
                  </a:extLst>
                </a:gridCol>
              </a:tblGrid>
              <a:tr h="370840">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438165557"/>
                  </a:ext>
                </a:extLst>
              </a:tr>
            </a:tbl>
          </a:graphicData>
        </a:graphic>
      </p:graphicFrame>
    </p:spTree>
    <p:extLst>
      <p:ext uri="{BB962C8B-B14F-4D97-AF65-F5344CB8AC3E}">
        <p14:creationId xmlns:p14="http://schemas.microsoft.com/office/powerpoint/2010/main" val="52241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CA46A-3A89-4828-A873-98194E2B7EBC}"/>
              </a:ext>
            </a:extLst>
          </p:cNvPr>
          <p:cNvSpPr>
            <a:spLocks noGrp="1"/>
          </p:cNvSpPr>
          <p:nvPr>
            <p:ph idx="1"/>
          </p:nvPr>
        </p:nvSpPr>
        <p:spPr>
          <a:xfrm>
            <a:off x="671946" y="646854"/>
            <a:ext cx="10880436" cy="5564292"/>
          </a:xfrm>
        </p:spPr>
        <p:style>
          <a:lnRef idx="2">
            <a:schemeClr val="dk1"/>
          </a:lnRef>
          <a:fillRef idx="1">
            <a:schemeClr val="lt1"/>
          </a:fillRef>
          <a:effectRef idx="0">
            <a:schemeClr val="dk1"/>
          </a:effectRef>
          <a:fontRef idx="minor">
            <a:schemeClr val="dk1"/>
          </a:fontRef>
        </p:style>
        <p:txBody>
          <a:bodyPr/>
          <a:lstStyle/>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21" name="Rectangle 20">
            <a:extLst>
              <a:ext uri="{FF2B5EF4-FFF2-40B4-BE49-F238E27FC236}">
                <a16:creationId xmlns:a16="http://schemas.microsoft.com/office/drawing/2014/main" id="{C2B5EDEE-1FFF-4DB2-A606-B78DB676D37B}"/>
              </a:ext>
            </a:extLst>
          </p:cNvPr>
          <p:cNvSpPr/>
          <p:nvPr/>
        </p:nvSpPr>
        <p:spPr>
          <a:xfrm>
            <a:off x="2303319" y="772536"/>
            <a:ext cx="2955637" cy="458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Index</a:t>
            </a:r>
          </a:p>
        </p:txBody>
      </p:sp>
      <p:cxnSp>
        <p:nvCxnSpPr>
          <p:cNvPr id="4" name="Straight Arrow Connector 3">
            <a:extLst>
              <a:ext uri="{FF2B5EF4-FFF2-40B4-BE49-F238E27FC236}">
                <a16:creationId xmlns:a16="http://schemas.microsoft.com/office/drawing/2014/main" id="{D7B52E53-DE9D-4BF9-9B3E-45B353A201E3}"/>
              </a:ext>
            </a:extLst>
          </p:cNvPr>
          <p:cNvCxnSpPr/>
          <p:nvPr/>
        </p:nvCxnSpPr>
        <p:spPr>
          <a:xfrm flipV="1">
            <a:off x="1764145" y="1001560"/>
            <a:ext cx="406400" cy="229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C1D380D-33A9-45F2-ABCB-6BC5B670A34A}"/>
              </a:ext>
            </a:extLst>
          </p:cNvPr>
          <p:cNvSpPr/>
          <p:nvPr/>
        </p:nvSpPr>
        <p:spPr>
          <a:xfrm>
            <a:off x="2451101" y="3344563"/>
            <a:ext cx="4396509" cy="5305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Sorted array with gaps</a:t>
            </a:r>
          </a:p>
        </p:txBody>
      </p:sp>
      <p:cxnSp>
        <p:nvCxnSpPr>
          <p:cNvPr id="7" name="Straight Arrow Connector 6">
            <a:extLst>
              <a:ext uri="{FF2B5EF4-FFF2-40B4-BE49-F238E27FC236}">
                <a16:creationId xmlns:a16="http://schemas.microsoft.com/office/drawing/2014/main" id="{7782DE6B-7719-400E-A86E-61133E3AFDE4}"/>
              </a:ext>
            </a:extLst>
          </p:cNvPr>
          <p:cNvCxnSpPr/>
          <p:nvPr/>
        </p:nvCxnSpPr>
        <p:spPr>
          <a:xfrm>
            <a:off x="1764145" y="3033355"/>
            <a:ext cx="539174" cy="39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49813C7-2780-44BC-A05C-911D84A88BF8}"/>
              </a:ext>
            </a:extLst>
          </p:cNvPr>
          <p:cNvSpPr/>
          <p:nvPr/>
        </p:nvSpPr>
        <p:spPr>
          <a:xfrm>
            <a:off x="2451101" y="4344610"/>
            <a:ext cx="6317673" cy="6742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rPr>
              <a:t>Insert Item “5” from the unsorted array</a:t>
            </a:r>
          </a:p>
        </p:txBody>
      </p:sp>
      <p:pic>
        <p:nvPicPr>
          <p:cNvPr id="9" name="Picture 8">
            <a:extLst>
              <a:ext uri="{FF2B5EF4-FFF2-40B4-BE49-F238E27FC236}">
                <a16:creationId xmlns:a16="http://schemas.microsoft.com/office/drawing/2014/main" id="{C713F3A5-DCA5-4184-A7AC-0ED0A68C4B58}"/>
              </a:ext>
            </a:extLst>
          </p:cNvPr>
          <p:cNvPicPr>
            <a:picLocks noChangeAspect="1"/>
          </p:cNvPicPr>
          <p:nvPr/>
        </p:nvPicPr>
        <p:blipFill>
          <a:blip r:embed="rId2"/>
          <a:stretch>
            <a:fillRect/>
          </a:stretch>
        </p:blipFill>
        <p:spPr>
          <a:xfrm>
            <a:off x="2170545" y="5492498"/>
            <a:ext cx="7535309" cy="469433"/>
          </a:xfrm>
          <a:prstGeom prst="rect">
            <a:avLst/>
          </a:prstGeom>
        </p:spPr>
      </p:pic>
      <p:cxnSp>
        <p:nvCxnSpPr>
          <p:cNvPr id="11" name="Straight Arrow Connector 10">
            <a:extLst>
              <a:ext uri="{FF2B5EF4-FFF2-40B4-BE49-F238E27FC236}">
                <a16:creationId xmlns:a16="http://schemas.microsoft.com/office/drawing/2014/main" id="{C577E8AD-CC0D-4291-876F-8D8D5FC2B4E2}"/>
              </a:ext>
            </a:extLst>
          </p:cNvPr>
          <p:cNvCxnSpPr/>
          <p:nvPr/>
        </p:nvCxnSpPr>
        <p:spPr>
          <a:xfrm>
            <a:off x="5495637" y="5107709"/>
            <a:ext cx="0" cy="320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5">
            <a:extLst>
              <a:ext uri="{FF2B5EF4-FFF2-40B4-BE49-F238E27FC236}">
                <a16:creationId xmlns:a16="http://schemas.microsoft.com/office/drawing/2014/main" id="{A6A7C7F5-AB89-436D-B6B3-BA036F1D2001}"/>
              </a:ext>
            </a:extLst>
          </p:cNvPr>
          <p:cNvGraphicFramePr>
            <a:graphicFrameLocks noGrp="1"/>
          </p:cNvGraphicFramePr>
          <p:nvPr>
            <p:extLst>
              <p:ext uri="{D42A27DB-BD31-4B8C-83A1-F6EECF244321}">
                <p14:modId xmlns:p14="http://schemas.microsoft.com/office/powerpoint/2010/main" val="2521425200"/>
              </p:ext>
            </p:extLst>
          </p:nvPr>
        </p:nvGraphicFramePr>
        <p:xfrm>
          <a:off x="1152234" y="2095075"/>
          <a:ext cx="10042236" cy="752879"/>
        </p:xfrm>
        <a:graphic>
          <a:graphicData uri="http://schemas.openxmlformats.org/drawingml/2006/table">
            <a:tbl>
              <a:tblPr firstRow="1" bandRow="1">
                <a:tableStyleId>{5C22544A-7EE6-4342-B048-85BDC9FD1C3A}</a:tableStyleId>
              </a:tblPr>
              <a:tblGrid>
                <a:gridCol w="557902">
                  <a:extLst>
                    <a:ext uri="{9D8B030D-6E8A-4147-A177-3AD203B41FA5}">
                      <a16:colId xmlns:a16="http://schemas.microsoft.com/office/drawing/2014/main" val="3361779603"/>
                    </a:ext>
                  </a:extLst>
                </a:gridCol>
                <a:gridCol w="557902">
                  <a:extLst>
                    <a:ext uri="{9D8B030D-6E8A-4147-A177-3AD203B41FA5}">
                      <a16:colId xmlns:a16="http://schemas.microsoft.com/office/drawing/2014/main" val="3666955232"/>
                    </a:ext>
                  </a:extLst>
                </a:gridCol>
                <a:gridCol w="557902">
                  <a:extLst>
                    <a:ext uri="{9D8B030D-6E8A-4147-A177-3AD203B41FA5}">
                      <a16:colId xmlns:a16="http://schemas.microsoft.com/office/drawing/2014/main" val="1645389720"/>
                    </a:ext>
                  </a:extLst>
                </a:gridCol>
                <a:gridCol w="557902">
                  <a:extLst>
                    <a:ext uri="{9D8B030D-6E8A-4147-A177-3AD203B41FA5}">
                      <a16:colId xmlns:a16="http://schemas.microsoft.com/office/drawing/2014/main" val="2416626112"/>
                    </a:ext>
                  </a:extLst>
                </a:gridCol>
                <a:gridCol w="557902">
                  <a:extLst>
                    <a:ext uri="{9D8B030D-6E8A-4147-A177-3AD203B41FA5}">
                      <a16:colId xmlns:a16="http://schemas.microsoft.com/office/drawing/2014/main" val="3077899154"/>
                    </a:ext>
                  </a:extLst>
                </a:gridCol>
                <a:gridCol w="557902">
                  <a:extLst>
                    <a:ext uri="{9D8B030D-6E8A-4147-A177-3AD203B41FA5}">
                      <a16:colId xmlns:a16="http://schemas.microsoft.com/office/drawing/2014/main" val="1258139973"/>
                    </a:ext>
                  </a:extLst>
                </a:gridCol>
                <a:gridCol w="557902">
                  <a:extLst>
                    <a:ext uri="{9D8B030D-6E8A-4147-A177-3AD203B41FA5}">
                      <a16:colId xmlns:a16="http://schemas.microsoft.com/office/drawing/2014/main" val="3458379976"/>
                    </a:ext>
                  </a:extLst>
                </a:gridCol>
                <a:gridCol w="557902">
                  <a:extLst>
                    <a:ext uri="{9D8B030D-6E8A-4147-A177-3AD203B41FA5}">
                      <a16:colId xmlns:a16="http://schemas.microsoft.com/office/drawing/2014/main" val="2190141044"/>
                    </a:ext>
                  </a:extLst>
                </a:gridCol>
                <a:gridCol w="557902">
                  <a:extLst>
                    <a:ext uri="{9D8B030D-6E8A-4147-A177-3AD203B41FA5}">
                      <a16:colId xmlns:a16="http://schemas.microsoft.com/office/drawing/2014/main" val="3635582818"/>
                    </a:ext>
                  </a:extLst>
                </a:gridCol>
                <a:gridCol w="557902">
                  <a:extLst>
                    <a:ext uri="{9D8B030D-6E8A-4147-A177-3AD203B41FA5}">
                      <a16:colId xmlns:a16="http://schemas.microsoft.com/office/drawing/2014/main" val="3861741136"/>
                    </a:ext>
                  </a:extLst>
                </a:gridCol>
                <a:gridCol w="557902">
                  <a:extLst>
                    <a:ext uri="{9D8B030D-6E8A-4147-A177-3AD203B41FA5}">
                      <a16:colId xmlns:a16="http://schemas.microsoft.com/office/drawing/2014/main" val="924805698"/>
                    </a:ext>
                  </a:extLst>
                </a:gridCol>
                <a:gridCol w="557902">
                  <a:extLst>
                    <a:ext uri="{9D8B030D-6E8A-4147-A177-3AD203B41FA5}">
                      <a16:colId xmlns:a16="http://schemas.microsoft.com/office/drawing/2014/main" val="2164698094"/>
                    </a:ext>
                  </a:extLst>
                </a:gridCol>
                <a:gridCol w="557902">
                  <a:extLst>
                    <a:ext uri="{9D8B030D-6E8A-4147-A177-3AD203B41FA5}">
                      <a16:colId xmlns:a16="http://schemas.microsoft.com/office/drawing/2014/main" val="1866881292"/>
                    </a:ext>
                  </a:extLst>
                </a:gridCol>
                <a:gridCol w="557902">
                  <a:extLst>
                    <a:ext uri="{9D8B030D-6E8A-4147-A177-3AD203B41FA5}">
                      <a16:colId xmlns:a16="http://schemas.microsoft.com/office/drawing/2014/main" val="953381238"/>
                    </a:ext>
                  </a:extLst>
                </a:gridCol>
                <a:gridCol w="557902">
                  <a:extLst>
                    <a:ext uri="{9D8B030D-6E8A-4147-A177-3AD203B41FA5}">
                      <a16:colId xmlns:a16="http://schemas.microsoft.com/office/drawing/2014/main" val="3488764577"/>
                    </a:ext>
                  </a:extLst>
                </a:gridCol>
                <a:gridCol w="557902">
                  <a:extLst>
                    <a:ext uri="{9D8B030D-6E8A-4147-A177-3AD203B41FA5}">
                      <a16:colId xmlns:a16="http://schemas.microsoft.com/office/drawing/2014/main" val="4257939263"/>
                    </a:ext>
                  </a:extLst>
                </a:gridCol>
                <a:gridCol w="557902">
                  <a:extLst>
                    <a:ext uri="{9D8B030D-6E8A-4147-A177-3AD203B41FA5}">
                      <a16:colId xmlns:a16="http://schemas.microsoft.com/office/drawing/2014/main" val="2409548829"/>
                    </a:ext>
                  </a:extLst>
                </a:gridCol>
                <a:gridCol w="557902">
                  <a:extLst>
                    <a:ext uri="{9D8B030D-6E8A-4147-A177-3AD203B41FA5}">
                      <a16:colId xmlns:a16="http://schemas.microsoft.com/office/drawing/2014/main" val="2397882758"/>
                    </a:ext>
                  </a:extLst>
                </a:gridCol>
              </a:tblGrid>
              <a:tr h="752879">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3829425946"/>
                  </a:ext>
                </a:extLst>
              </a:tr>
            </a:tbl>
          </a:graphicData>
        </a:graphic>
      </p:graphicFrame>
      <p:graphicFrame>
        <p:nvGraphicFramePr>
          <p:cNvPr id="6" name="Table 9">
            <a:extLst>
              <a:ext uri="{FF2B5EF4-FFF2-40B4-BE49-F238E27FC236}">
                <a16:creationId xmlns:a16="http://schemas.microsoft.com/office/drawing/2014/main" id="{E28ECEEA-43E0-48EA-A5A8-849118053D2C}"/>
              </a:ext>
            </a:extLst>
          </p:cNvPr>
          <p:cNvGraphicFramePr>
            <a:graphicFrameLocks noGrp="1"/>
          </p:cNvGraphicFramePr>
          <p:nvPr>
            <p:extLst>
              <p:ext uri="{D42A27DB-BD31-4B8C-83A1-F6EECF244321}">
                <p14:modId xmlns:p14="http://schemas.microsoft.com/office/powerpoint/2010/main" val="4184103728"/>
              </p:ext>
            </p:extLst>
          </p:nvPr>
        </p:nvGraphicFramePr>
        <p:xfrm>
          <a:off x="1152234" y="1430157"/>
          <a:ext cx="10042236" cy="525973"/>
        </p:xfrm>
        <a:graphic>
          <a:graphicData uri="http://schemas.openxmlformats.org/drawingml/2006/table">
            <a:tbl>
              <a:tblPr firstRow="1" bandRow="1">
                <a:tableStyleId>{073A0DAA-6AF3-43AB-8588-CEC1D06C72B9}</a:tableStyleId>
              </a:tblPr>
              <a:tblGrid>
                <a:gridCol w="557902">
                  <a:extLst>
                    <a:ext uri="{9D8B030D-6E8A-4147-A177-3AD203B41FA5}">
                      <a16:colId xmlns:a16="http://schemas.microsoft.com/office/drawing/2014/main" val="3725659364"/>
                    </a:ext>
                  </a:extLst>
                </a:gridCol>
                <a:gridCol w="557902">
                  <a:extLst>
                    <a:ext uri="{9D8B030D-6E8A-4147-A177-3AD203B41FA5}">
                      <a16:colId xmlns:a16="http://schemas.microsoft.com/office/drawing/2014/main" val="302553809"/>
                    </a:ext>
                  </a:extLst>
                </a:gridCol>
                <a:gridCol w="557902">
                  <a:extLst>
                    <a:ext uri="{9D8B030D-6E8A-4147-A177-3AD203B41FA5}">
                      <a16:colId xmlns:a16="http://schemas.microsoft.com/office/drawing/2014/main" val="1145301953"/>
                    </a:ext>
                  </a:extLst>
                </a:gridCol>
                <a:gridCol w="557902">
                  <a:extLst>
                    <a:ext uri="{9D8B030D-6E8A-4147-A177-3AD203B41FA5}">
                      <a16:colId xmlns:a16="http://schemas.microsoft.com/office/drawing/2014/main" val="3223273613"/>
                    </a:ext>
                  </a:extLst>
                </a:gridCol>
                <a:gridCol w="557902">
                  <a:extLst>
                    <a:ext uri="{9D8B030D-6E8A-4147-A177-3AD203B41FA5}">
                      <a16:colId xmlns:a16="http://schemas.microsoft.com/office/drawing/2014/main" val="2033170140"/>
                    </a:ext>
                  </a:extLst>
                </a:gridCol>
                <a:gridCol w="557902">
                  <a:extLst>
                    <a:ext uri="{9D8B030D-6E8A-4147-A177-3AD203B41FA5}">
                      <a16:colId xmlns:a16="http://schemas.microsoft.com/office/drawing/2014/main" val="2839291267"/>
                    </a:ext>
                  </a:extLst>
                </a:gridCol>
                <a:gridCol w="557902">
                  <a:extLst>
                    <a:ext uri="{9D8B030D-6E8A-4147-A177-3AD203B41FA5}">
                      <a16:colId xmlns:a16="http://schemas.microsoft.com/office/drawing/2014/main" val="3180854834"/>
                    </a:ext>
                  </a:extLst>
                </a:gridCol>
                <a:gridCol w="557902">
                  <a:extLst>
                    <a:ext uri="{9D8B030D-6E8A-4147-A177-3AD203B41FA5}">
                      <a16:colId xmlns:a16="http://schemas.microsoft.com/office/drawing/2014/main" val="944168607"/>
                    </a:ext>
                  </a:extLst>
                </a:gridCol>
                <a:gridCol w="557902">
                  <a:extLst>
                    <a:ext uri="{9D8B030D-6E8A-4147-A177-3AD203B41FA5}">
                      <a16:colId xmlns:a16="http://schemas.microsoft.com/office/drawing/2014/main" val="2805906859"/>
                    </a:ext>
                  </a:extLst>
                </a:gridCol>
                <a:gridCol w="557902">
                  <a:extLst>
                    <a:ext uri="{9D8B030D-6E8A-4147-A177-3AD203B41FA5}">
                      <a16:colId xmlns:a16="http://schemas.microsoft.com/office/drawing/2014/main" val="656022149"/>
                    </a:ext>
                  </a:extLst>
                </a:gridCol>
                <a:gridCol w="557902">
                  <a:extLst>
                    <a:ext uri="{9D8B030D-6E8A-4147-A177-3AD203B41FA5}">
                      <a16:colId xmlns:a16="http://schemas.microsoft.com/office/drawing/2014/main" val="1713041722"/>
                    </a:ext>
                  </a:extLst>
                </a:gridCol>
                <a:gridCol w="557902">
                  <a:extLst>
                    <a:ext uri="{9D8B030D-6E8A-4147-A177-3AD203B41FA5}">
                      <a16:colId xmlns:a16="http://schemas.microsoft.com/office/drawing/2014/main" val="3610653451"/>
                    </a:ext>
                  </a:extLst>
                </a:gridCol>
                <a:gridCol w="557902">
                  <a:extLst>
                    <a:ext uri="{9D8B030D-6E8A-4147-A177-3AD203B41FA5}">
                      <a16:colId xmlns:a16="http://schemas.microsoft.com/office/drawing/2014/main" val="490789254"/>
                    </a:ext>
                  </a:extLst>
                </a:gridCol>
                <a:gridCol w="557902">
                  <a:extLst>
                    <a:ext uri="{9D8B030D-6E8A-4147-A177-3AD203B41FA5}">
                      <a16:colId xmlns:a16="http://schemas.microsoft.com/office/drawing/2014/main" val="145918891"/>
                    </a:ext>
                  </a:extLst>
                </a:gridCol>
                <a:gridCol w="557902">
                  <a:extLst>
                    <a:ext uri="{9D8B030D-6E8A-4147-A177-3AD203B41FA5}">
                      <a16:colId xmlns:a16="http://schemas.microsoft.com/office/drawing/2014/main" val="377300800"/>
                    </a:ext>
                  </a:extLst>
                </a:gridCol>
                <a:gridCol w="557902">
                  <a:extLst>
                    <a:ext uri="{9D8B030D-6E8A-4147-A177-3AD203B41FA5}">
                      <a16:colId xmlns:a16="http://schemas.microsoft.com/office/drawing/2014/main" val="948203076"/>
                    </a:ext>
                  </a:extLst>
                </a:gridCol>
                <a:gridCol w="557902">
                  <a:extLst>
                    <a:ext uri="{9D8B030D-6E8A-4147-A177-3AD203B41FA5}">
                      <a16:colId xmlns:a16="http://schemas.microsoft.com/office/drawing/2014/main" val="1008570519"/>
                    </a:ext>
                  </a:extLst>
                </a:gridCol>
                <a:gridCol w="557902">
                  <a:extLst>
                    <a:ext uri="{9D8B030D-6E8A-4147-A177-3AD203B41FA5}">
                      <a16:colId xmlns:a16="http://schemas.microsoft.com/office/drawing/2014/main" val="2279394042"/>
                    </a:ext>
                  </a:extLst>
                </a:gridCol>
              </a:tblGrid>
              <a:tr h="525973">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tc>
                  <a:txBody>
                    <a:bodyPr/>
                    <a:lstStyle/>
                    <a:p>
                      <a:r>
                        <a:rPr lang="en-US" dirty="0"/>
                        <a:t>16</a:t>
                      </a:r>
                    </a:p>
                  </a:txBody>
                  <a:tcPr/>
                </a:tc>
                <a:tc>
                  <a:txBody>
                    <a:bodyPr/>
                    <a:lstStyle/>
                    <a:p>
                      <a:r>
                        <a:rPr lang="en-US" dirty="0"/>
                        <a:t>17</a:t>
                      </a:r>
                    </a:p>
                  </a:txBody>
                  <a:tcPr/>
                </a:tc>
                <a:extLst>
                  <a:ext uri="{0D108BD9-81ED-4DB2-BD59-A6C34878D82A}">
                    <a16:rowId xmlns:a16="http://schemas.microsoft.com/office/drawing/2014/main" val="2893607703"/>
                  </a:ext>
                </a:extLst>
              </a:tr>
            </a:tbl>
          </a:graphicData>
        </a:graphic>
      </p:graphicFrame>
    </p:spTree>
    <p:extLst>
      <p:ext uri="{BB962C8B-B14F-4D97-AF65-F5344CB8AC3E}">
        <p14:creationId xmlns:p14="http://schemas.microsoft.com/office/powerpoint/2010/main" val="219320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1881-4D30-4B2B-99EC-8E14B0A34550}"/>
              </a:ext>
            </a:extLst>
          </p:cNvPr>
          <p:cNvSpPr>
            <a:spLocks noGrp="1"/>
          </p:cNvSpPr>
          <p:nvPr>
            <p:ph type="title"/>
          </p:nvPr>
        </p:nvSpPr>
        <p:spPr>
          <a:xfrm>
            <a:off x="1097280" y="235803"/>
            <a:ext cx="10058400" cy="1450757"/>
          </a:xfrm>
        </p:spPr>
        <p:txBody>
          <a:bodyPr>
            <a:normAutofit/>
          </a:bodyPr>
          <a:lstStyle/>
          <a:p>
            <a:r>
              <a:rPr kumimoji="0" lang="en-US" sz="4000" b="1" i="0" u="none" strike="noStrike" kern="1200" cap="none" spc="-50" normalizeH="0" baseline="0" noProof="0" dirty="0">
                <a:ln>
                  <a:noFill/>
                </a:ln>
                <a:solidFill>
                  <a:prstClr val="black">
                    <a:lumMod val="75000"/>
                    <a:lumOff val="25000"/>
                  </a:prstClr>
                </a:solidFill>
                <a:effectLst/>
                <a:uLnTx/>
                <a:uFillTx/>
                <a:latin typeface="Bookman Old Style" panose="020F0302020204030204"/>
                <a:ea typeface="+mj-ea"/>
                <a:cs typeface="+mj-cs"/>
              </a:rPr>
              <a:t>Binary Search</a:t>
            </a:r>
            <a:endParaRPr lang="en-US" sz="3200" dirty="0"/>
          </a:p>
        </p:txBody>
      </p:sp>
      <p:cxnSp>
        <p:nvCxnSpPr>
          <p:cNvPr id="8" name="Straight Arrow Connector 7">
            <a:extLst>
              <a:ext uri="{FF2B5EF4-FFF2-40B4-BE49-F238E27FC236}">
                <a16:creationId xmlns:a16="http://schemas.microsoft.com/office/drawing/2014/main" id="{0FBDDAA9-E8EB-466D-A69B-D8427D4CBDCC}"/>
              </a:ext>
            </a:extLst>
          </p:cNvPr>
          <p:cNvCxnSpPr/>
          <p:nvPr/>
        </p:nvCxnSpPr>
        <p:spPr>
          <a:xfrm flipH="1" flipV="1">
            <a:off x="6000867" y="2941781"/>
            <a:ext cx="766618" cy="106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4D3BD9D-0E16-4C00-96B6-1770B6246321}"/>
              </a:ext>
            </a:extLst>
          </p:cNvPr>
          <p:cNvSpPr/>
          <p:nvPr/>
        </p:nvSpPr>
        <p:spPr>
          <a:xfrm>
            <a:off x="6096000" y="4060596"/>
            <a:ext cx="1835583" cy="141924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Gap for the insertion of 5 </a:t>
            </a:r>
          </a:p>
        </p:txBody>
      </p:sp>
      <p:sp>
        <p:nvSpPr>
          <p:cNvPr id="3" name="TextBox 2">
            <a:extLst>
              <a:ext uri="{FF2B5EF4-FFF2-40B4-BE49-F238E27FC236}">
                <a16:creationId xmlns:a16="http://schemas.microsoft.com/office/drawing/2014/main" id="{02EC4134-63D3-45E9-A460-3B618E66D671}"/>
              </a:ext>
            </a:extLst>
          </p:cNvPr>
          <p:cNvSpPr txBox="1"/>
          <p:nvPr/>
        </p:nvSpPr>
        <p:spPr>
          <a:xfrm>
            <a:off x="498764" y="1930400"/>
            <a:ext cx="8737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Finding the position of 5 for insertion in the sorted array by using  binary search.</a:t>
            </a:r>
          </a:p>
        </p:txBody>
      </p:sp>
      <p:cxnSp>
        <p:nvCxnSpPr>
          <p:cNvPr id="6" name="Straight Arrow Connector 5">
            <a:extLst>
              <a:ext uri="{FF2B5EF4-FFF2-40B4-BE49-F238E27FC236}">
                <a16:creationId xmlns:a16="http://schemas.microsoft.com/office/drawing/2014/main" id="{470022CB-5BFA-4029-9377-1C9B3F84EE67}"/>
              </a:ext>
            </a:extLst>
          </p:cNvPr>
          <p:cNvCxnSpPr/>
          <p:nvPr/>
        </p:nvCxnSpPr>
        <p:spPr>
          <a:xfrm flipH="1">
            <a:off x="4547063" y="2941781"/>
            <a:ext cx="877454" cy="97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317A9B6-85D1-4B6A-B6CA-8644BBC723ED}"/>
              </a:ext>
            </a:extLst>
          </p:cNvPr>
          <p:cNvSpPr/>
          <p:nvPr/>
        </p:nvSpPr>
        <p:spPr>
          <a:xfrm>
            <a:off x="3591098" y="4026885"/>
            <a:ext cx="1810327" cy="131930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Finding 5 by using binary search</a:t>
            </a:r>
          </a:p>
        </p:txBody>
      </p:sp>
      <p:graphicFrame>
        <p:nvGraphicFramePr>
          <p:cNvPr id="5" name="Table 9">
            <a:extLst>
              <a:ext uri="{FF2B5EF4-FFF2-40B4-BE49-F238E27FC236}">
                <a16:creationId xmlns:a16="http://schemas.microsoft.com/office/drawing/2014/main" id="{AFA82CA6-D1CB-4547-8339-C0826A7B34B1}"/>
              </a:ext>
            </a:extLst>
          </p:cNvPr>
          <p:cNvGraphicFramePr>
            <a:graphicFrameLocks noGrp="1"/>
          </p:cNvGraphicFramePr>
          <p:nvPr/>
        </p:nvGraphicFramePr>
        <p:xfrm>
          <a:off x="1325564" y="2528455"/>
          <a:ext cx="10058400" cy="365760"/>
        </p:xfrm>
        <a:graphic>
          <a:graphicData uri="http://schemas.openxmlformats.org/drawingml/2006/table">
            <a:tbl>
              <a:tblPr firstRow="1" bandRow="1">
                <a:tableStyleId>{5C22544A-7EE6-4342-B048-85BDC9FD1C3A}</a:tableStyleId>
              </a:tblPr>
              <a:tblGrid>
                <a:gridCol w="628650">
                  <a:extLst>
                    <a:ext uri="{9D8B030D-6E8A-4147-A177-3AD203B41FA5}">
                      <a16:colId xmlns:a16="http://schemas.microsoft.com/office/drawing/2014/main" val="2076689919"/>
                    </a:ext>
                  </a:extLst>
                </a:gridCol>
                <a:gridCol w="628650">
                  <a:extLst>
                    <a:ext uri="{9D8B030D-6E8A-4147-A177-3AD203B41FA5}">
                      <a16:colId xmlns:a16="http://schemas.microsoft.com/office/drawing/2014/main" val="3171039971"/>
                    </a:ext>
                  </a:extLst>
                </a:gridCol>
                <a:gridCol w="628650">
                  <a:extLst>
                    <a:ext uri="{9D8B030D-6E8A-4147-A177-3AD203B41FA5}">
                      <a16:colId xmlns:a16="http://schemas.microsoft.com/office/drawing/2014/main" val="2249274459"/>
                    </a:ext>
                  </a:extLst>
                </a:gridCol>
                <a:gridCol w="628650">
                  <a:extLst>
                    <a:ext uri="{9D8B030D-6E8A-4147-A177-3AD203B41FA5}">
                      <a16:colId xmlns:a16="http://schemas.microsoft.com/office/drawing/2014/main" val="1608965286"/>
                    </a:ext>
                  </a:extLst>
                </a:gridCol>
                <a:gridCol w="628650">
                  <a:extLst>
                    <a:ext uri="{9D8B030D-6E8A-4147-A177-3AD203B41FA5}">
                      <a16:colId xmlns:a16="http://schemas.microsoft.com/office/drawing/2014/main" val="2667712437"/>
                    </a:ext>
                  </a:extLst>
                </a:gridCol>
                <a:gridCol w="628650">
                  <a:extLst>
                    <a:ext uri="{9D8B030D-6E8A-4147-A177-3AD203B41FA5}">
                      <a16:colId xmlns:a16="http://schemas.microsoft.com/office/drawing/2014/main" val="2084287960"/>
                    </a:ext>
                  </a:extLst>
                </a:gridCol>
                <a:gridCol w="628650">
                  <a:extLst>
                    <a:ext uri="{9D8B030D-6E8A-4147-A177-3AD203B41FA5}">
                      <a16:colId xmlns:a16="http://schemas.microsoft.com/office/drawing/2014/main" val="1065953776"/>
                    </a:ext>
                  </a:extLst>
                </a:gridCol>
                <a:gridCol w="628650">
                  <a:extLst>
                    <a:ext uri="{9D8B030D-6E8A-4147-A177-3AD203B41FA5}">
                      <a16:colId xmlns:a16="http://schemas.microsoft.com/office/drawing/2014/main" val="3162165592"/>
                    </a:ext>
                  </a:extLst>
                </a:gridCol>
                <a:gridCol w="628650">
                  <a:extLst>
                    <a:ext uri="{9D8B030D-6E8A-4147-A177-3AD203B41FA5}">
                      <a16:colId xmlns:a16="http://schemas.microsoft.com/office/drawing/2014/main" val="3655523610"/>
                    </a:ext>
                  </a:extLst>
                </a:gridCol>
                <a:gridCol w="628650">
                  <a:extLst>
                    <a:ext uri="{9D8B030D-6E8A-4147-A177-3AD203B41FA5}">
                      <a16:colId xmlns:a16="http://schemas.microsoft.com/office/drawing/2014/main" val="2502535713"/>
                    </a:ext>
                  </a:extLst>
                </a:gridCol>
                <a:gridCol w="628650">
                  <a:extLst>
                    <a:ext uri="{9D8B030D-6E8A-4147-A177-3AD203B41FA5}">
                      <a16:colId xmlns:a16="http://schemas.microsoft.com/office/drawing/2014/main" val="2251933581"/>
                    </a:ext>
                  </a:extLst>
                </a:gridCol>
                <a:gridCol w="628650">
                  <a:extLst>
                    <a:ext uri="{9D8B030D-6E8A-4147-A177-3AD203B41FA5}">
                      <a16:colId xmlns:a16="http://schemas.microsoft.com/office/drawing/2014/main" val="1510174372"/>
                    </a:ext>
                  </a:extLst>
                </a:gridCol>
                <a:gridCol w="628650">
                  <a:extLst>
                    <a:ext uri="{9D8B030D-6E8A-4147-A177-3AD203B41FA5}">
                      <a16:colId xmlns:a16="http://schemas.microsoft.com/office/drawing/2014/main" val="3501197740"/>
                    </a:ext>
                  </a:extLst>
                </a:gridCol>
                <a:gridCol w="628650">
                  <a:extLst>
                    <a:ext uri="{9D8B030D-6E8A-4147-A177-3AD203B41FA5}">
                      <a16:colId xmlns:a16="http://schemas.microsoft.com/office/drawing/2014/main" val="3014092294"/>
                    </a:ext>
                  </a:extLst>
                </a:gridCol>
                <a:gridCol w="628650">
                  <a:extLst>
                    <a:ext uri="{9D8B030D-6E8A-4147-A177-3AD203B41FA5}">
                      <a16:colId xmlns:a16="http://schemas.microsoft.com/office/drawing/2014/main" val="365625052"/>
                    </a:ext>
                  </a:extLst>
                </a:gridCol>
                <a:gridCol w="628650">
                  <a:extLst>
                    <a:ext uri="{9D8B030D-6E8A-4147-A177-3AD203B41FA5}">
                      <a16:colId xmlns:a16="http://schemas.microsoft.com/office/drawing/2014/main" val="3252909562"/>
                    </a:ext>
                  </a:extLst>
                </a:gridCol>
              </a:tblGrid>
              <a:tr h="333246">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583418338"/>
                  </a:ext>
                </a:extLst>
              </a:tr>
            </a:tbl>
          </a:graphicData>
        </a:graphic>
      </p:graphicFrame>
    </p:spTree>
    <p:extLst>
      <p:ext uri="{BB962C8B-B14F-4D97-AF65-F5344CB8AC3E}">
        <p14:creationId xmlns:p14="http://schemas.microsoft.com/office/powerpoint/2010/main" val="19312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675AA4-6978-4FF2-9EE6-C250D5B7D9F6}"/>
              </a:ext>
            </a:extLst>
          </p:cNvPr>
          <p:cNvSpPr>
            <a:spLocks noGrp="1"/>
          </p:cNvSpPr>
          <p:nvPr>
            <p:ph idx="1"/>
          </p:nvPr>
        </p:nvSpPr>
        <p:spPr>
          <a:xfrm>
            <a:off x="877455" y="138547"/>
            <a:ext cx="10723418" cy="5675128"/>
          </a:xfrm>
        </p:spPr>
        <p:txBody>
          <a:bodyPr/>
          <a:lstStyle/>
          <a:p>
            <a:endParaRPr lang="en-US" dirty="0"/>
          </a:p>
          <a:p>
            <a:endParaRPr lang="en-US" dirty="0"/>
          </a:p>
          <a:p>
            <a:endParaRPr lang="en-US" dirty="0"/>
          </a:p>
          <a:p>
            <a:endParaRPr lang="en-US" dirty="0"/>
          </a:p>
          <a:p>
            <a:r>
              <a:rPr lang="en-US" dirty="0"/>
              <a:t>   </a:t>
            </a:r>
          </a:p>
        </p:txBody>
      </p:sp>
      <p:cxnSp>
        <p:nvCxnSpPr>
          <p:cNvPr id="7" name="Straight Arrow Connector 6">
            <a:extLst>
              <a:ext uri="{FF2B5EF4-FFF2-40B4-BE49-F238E27FC236}">
                <a16:creationId xmlns:a16="http://schemas.microsoft.com/office/drawing/2014/main" id="{836D9B40-2CBE-47B2-AA26-C67F2F7A04FD}"/>
              </a:ext>
            </a:extLst>
          </p:cNvPr>
          <p:cNvCxnSpPr>
            <a:cxnSpLocks/>
          </p:cNvCxnSpPr>
          <p:nvPr/>
        </p:nvCxnSpPr>
        <p:spPr>
          <a:xfrm flipH="1" flipV="1">
            <a:off x="5021679" y="2833743"/>
            <a:ext cx="1348509" cy="88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42879E8B-1502-4294-9289-D42FF181C04C}"/>
              </a:ext>
            </a:extLst>
          </p:cNvPr>
          <p:cNvSpPr/>
          <p:nvPr/>
        </p:nvSpPr>
        <p:spPr>
          <a:xfrm>
            <a:off x="6496067" y="3227315"/>
            <a:ext cx="2189018" cy="8035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5 is inserted</a:t>
            </a:r>
          </a:p>
        </p:txBody>
      </p:sp>
      <p:pic>
        <p:nvPicPr>
          <p:cNvPr id="2" name="Picture 1">
            <a:extLst>
              <a:ext uri="{FF2B5EF4-FFF2-40B4-BE49-F238E27FC236}">
                <a16:creationId xmlns:a16="http://schemas.microsoft.com/office/drawing/2014/main" id="{EB242319-1CFB-4A89-A027-697898DC9169}"/>
              </a:ext>
            </a:extLst>
          </p:cNvPr>
          <p:cNvPicPr>
            <a:picLocks noChangeAspect="1"/>
          </p:cNvPicPr>
          <p:nvPr/>
        </p:nvPicPr>
        <p:blipFill>
          <a:blip r:embed="rId2"/>
          <a:stretch>
            <a:fillRect/>
          </a:stretch>
        </p:blipFill>
        <p:spPr>
          <a:xfrm>
            <a:off x="877455" y="5305798"/>
            <a:ext cx="7535309" cy="469433"/>
          </a:xfrm>
          <a:prstGeom prst="rect">
            <a:avLst/>
          </a:prstGeom>
        </p:spPr>
      </p:pic>
      <p:cxnSp>
        <p:nvCxnSpPr>
          <p:cNvPr id="9" name="Straight Arrow Connector 8">
            <a:extLst>
              <a:ext uri="{FF2B5EF4-FFF2-40B4-BE49-F238E27FC236}">
                <a16:creationId xmlns:a16="http://schemas.microsoft.com/office/drawing/2014/main" id="{58FDC925-1F1B-4C36-B61A-DC7D9F0264FE}"/>
              </a:ext>
            </a:extLst>
          </p:cNvPr>
          <p:cNvCxnSpPr>
            <a:cxnSpLocks/>
          </p:cNvCxnSpPr>
          <p:nvPr/>
        </p:nvCxnSpPr>
        <p:spPr>
          <a:xfrm flipH="1">
            <a:off x="6496067" y="4156341"/>
            <a:ext cx="292660" cy="103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7E01EA0-35B8-418B-B826-12650A589F0A}"/>
              </a:ext>
            </a:extLst>
          </p:cNvPr>
          <p:cNvPicPr>
            <a:picLocks noChangeAspect="1"/>
          </p:cNvPicPr>
          <p:nvPr/>
        </p:nvPicPr>
        <p:blipFill>
          <a:blip r:embed="rId3"/>
          <a:stretch>
            <a:fillRect/>
          </a:stretch>
        </p:blipFill>
        <p:spPr>
          <a:xfrm>
            <a:off x="9190182" y="5676060"/>
            <a:ext cx="2749534" cy="585267"/>
          </a:xfrm>
          <a:prstGeom prst="rect">
            <a:avLst/>
          </a:prstGeom>
        </p:spPr>
      </p:pic>
      <p:cxnSp>
        <p:nvCxnSpPr>
          <p:cNvPr id="12" name="Straight Arrow Connector 11">
            <a:extLst>
              <a:ext uri="{FF2B5EF4-FFF2-40B4-BE49-F238E27FC236}">
                <a16:creationId xmlns:a16="http://schemas.microsoft.com/office/drawing/2014/main" id="{34AA1C7C-3CE9-41DD-A5BD-DA1105A18C8F}"/>
              </a:ext>
            </a:extLst>
          </p:cNvPr>
          <p:cNvCxnSpPr/>
          <p:nvPr/>
        </p:nvCxnSpPr>
        <p:spPr>
          <a:xfrm>
            <a:off x="7920182" y="5766127"/>
            <a:ext cx="1006764" cy="163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4B50BE7-B2D0-40BE-8F6E-C41ED9A24002}"/>
              </a:ext>
            </a:extLst>
          </p:cNvPr>
          <p:cNvSpPr txBox="1"/>
          <p:nvPr/>
        </p:nvSpPr>
        <p:spPr>
          <a:xfrm>
            <a:off x="1173017" y="1268001"/>
            <a:ext cx="5477165" cy="1323439"/>
          </a:xfrm>
          <a:prstGeom prst="rect">
            <a:avLst/>
          </a:prstGeom>
          <a:noFill/>
        </p:spPr>
        <p:txBody>
          <a:bodyPr wrap="square" rtlCol="0">
            <a:spAutoFit/>
          </a:bodyPr>
          <a:lstStyle/>
          <a:p>
            <a:pPr>
              <a:defRPr/>
            </a:pPr>
            <a:r>
              <a:rPr lang="en-US" sz="4000" b="1" dirty="0">
                <a:latin typeface="+mj-lt"/>
              </a:rPr>
              <a:t>Insertion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Bookman Old Style" panose="020F0302020204030204"/>
              <a:ea typeface="+mn-ea"/>
              <a:cs typeface="+mn-cs"/>
            </a:endParaRPr>
          </a:p>
        </p:txBody>
      </p:sp>
      <p:sp>
        <p:nvSpPr>
          <p:cNvPr id="11" name="TextBox 10">
            <a:extLst>
              <a:ext uri="{FF2B5EF4-FFF2-40B4-BE49-F238E27FC236}">
                <a16:creationId xmlns:a16="http://schemas.microsoft.com/office/drawing/2014/main" id="{86BACBED-43FA-4073-BE3F-471326FDD712}"/>
              </a:ext>
            </a:extLst>
          </p:cNvPr>
          <p:cNvSpPr txBox="1"/>
          <p:nvPr/>
        </p:nvSpPr>
        <p:spPr>
          <a:xfrm>
            <a:off x="1237673" y="2076610"/>
            <a:ext cx="46181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Insert element : 5</a:t>
            </a:r>
          </a:p>
        </p:txBody>
      </p:sp>
      <p:graphicFrame>
        <p:nvGraphicFramePr>
          <p:cNvPr id="20" name="Table 19">
            <a:extLst>
              <a:ext uri="{FF2B5EF4-FFF2-40B4-BE49-F238E27FC236}">
                <a16:creationId xmlns:a16="http://schemas.microsoft.com/office/drawing/2014/main" id="{CCDD4364-165C-46B6-B9E8-DC54F6ECC6B2}"/>
              </a:ext>
            </a:extLst>
          </p:cNvPr>
          <p:cNvGraphicFramePr>
            <a:graphicFrameLocks noGrp="1"/>
          </p:cNvGraphicFramePr>
          <p:nvPr>
            <p:extLst>
              <p:ext uri="{D42A27DB-BD31-4B8C-83A1-F6EECF244321}">
                <p14:modId xmlns:p14="http://schemas.microsoft.com/office/powerpoint/2010/main" val="3262822271"/>
              </p:ext>
            </p:extLst>
          </p:nvPr>
        </p:nvGraphicFramePr>
        <p:xfrm>
          <a:off x="1293090" y="2436216"/>
          <a:ext cx="9125529" cy="370840"/>
        </p:xfrm>
        <a:graphic>
          <a:graphicData uri="http://schemas.openxmlformats.org/drawingml/2006/table">
            <a:tbl>
              <a:tblPr firstRow="1" bandRow="1">
                <a:tableStyleId>{5C22544A-7EE6-4342-B048-85BDC9FD1C3A}</a:tableStyleId>
              </a:tblPr>
              <a:tblGrid>
                <a:gridCol w="480291">
                  <a:extLst>
                    <a:ext uri="{9D8B030D-6E8A-4147-A177-3AD203B41FA5}">
                      <a16:colId xmlns:a16="http://schemas.microsoft.com/office/drawing/2014/main" val="1769690046"/>
                    </a:ext>
                  </a:extLst>
                </a:gridCol>
                <a:gridCol w="480291">
                  <a:extLst>
                    <a:ext uri="{9D8B030D-6E8A-4147-A177-3AD203B41FA5}">
                      <a16:colId xmlns:a16="http://schemas.microsoft.com/office/drawing/2014/main" val="1979548863"/>
                    </a:ext>
                  </a:extLst>
                </a:gridCol>
                <a:gridCol w="480291">
                  <a:extLst>
                    <a:ext uri="{9D8B030D-6E8A-4147-A177-3AD203B41FA5}">
                      <a16:colId xmlns:a16="http://schemas.microsoft.com/office/drawing/2014/main" val="4125363053"/>
                    </a:ext>
                  </a:extLst>
                </a:gridCol>
                <a:gridCol w="480291">
                  <a:extLst>
                    <a:ext uri="{9D8B030D-6E8A-4147-A177-3AD203B41FA5}">
                      <a16:colId xmlns:a16="http://schemas.microsoft.com/office/drawing/2014/main" val="2303973596"/>
                    </a:ext>
                  </a:extLst>
                </a:gridCol>
                <a:gridCol w="480291">
                  <a:extLst>
                    <a:ext uri="{9D8B030D-6E8A-4147-A177-3AD203B41FA5}">
                      <a16:colId xmlns:a16="http://schemas.microsoft.com/office/drawing/2014/main" val="3236633624"/>
                    </a:ext>
                  </a:extLst>
                </a:gridCol>
                <a:gridCol w="480291">
                  <a:extLst>
                    <a:ext uri="{9D8B030D-6E8A-4147-A177-3AD203B41FA5}">
                      <a16:colId xmlns:a16="http://schemas.microsoft.com/office/drawing/2014/main" val="2813807067"/>
                    </a:ext>
                  </a:extLst>
                </a:gridCol>
                <a:gridCol w="480291">
                  <a:extLst>
                    <a:ext uri="{9D8B030D-6E8A-4147-A177-3AD203B41FA5}">
                      <a16:colId xmlns:a16="http://schemas.microsoft.com/office/drawing/2014/main" val="2705918635"/>
                    </a:ext>
                  </a:extLst>
                </a:gridCol>
                <a:gridCol w="480291">
                  <a:extLst>
                    <a:ext uri="{9D8B030D-6E8A-4147-A177-3AD203B41FA5}">
                      <a16:colId xmlns:a16="http://schemas.microsoft.com/office/drawing/2014/main" val="1896610142"/>
                    </a:ext>
                  </a:extLst>
                </a:gridCol>
                <a:gridCol w="480291">
                  <a:extLst>
                    <a:ext uri="{9D8B030D-6E8A-4147-A177-3AD203B41FA5}">
                      <a16:colId xmlns:a16="http://schemas.microsoft.com/office/drawing/2014/main" val="1539588361"/>
                    </a:ext>
                  </a:extLst>
                </a:gridCol>
                <a:gridCol w="480291">
                  <a:extLst>
                    <a:ext uri="{9D8B030D-6E8A-4147-A177-3AD203B41FA5}">
                      <a16:colId xmlns:a16="http://schemas.microsoft.com/office/drawing/2014/main" val="2529998959"/>
                    </a:ext>
                  </a:extLst>
                </a:gridCol>
                <a:gridCol w="480291">
                  <a:extLst>
                    <a:ext uri="{9D8B030D-6E8A-4147-A177-3AD203B41FA5}">
                      <a16:colId xmlns:a16="http://schemas.microsoft.com/office/drawing/2014/main" val="247734592"/>
                    </a:ext>
                  </a:extLst>
                </a:gridCol>
                <a:gridCol w="480291">
                  <a:extLst>
                    <a:ext uri="{9D8B030D-6E8A-4147-A177-3AD203B41FA5}">
                      <a16:colId xmlns:a16="http://schemas.microsoft.com/office/drawing/2014/main" val="4043193750"/>
                    </a:ext>
                  </a:extLst>
                </a:gridCol>
                <a:gridCol w="480291">
                  <a:extLst>
                    <a:ext uri="{9D8B030D-6E8A-4147-A177-3AD203B41FA5}">
                      <a16:colId xmlns:a16="http://schemas.microsoft.com/office/drawing/2014/main" val="1410098346"/>
                    </a:ext>
                  </a:extLst>
                </a:gridCol>
                <a:gridCol w="480291">
                  <a:extLst>
                    <a:ext uri="{9D8B030D-6E8A-4147-A177-3AD203B41FA5}">
                      <a16:colId xmlns:a16="http://schemas.microsoft.com/office/drawing/2014/main" val="3586040721"/>
                    </a:ext>
                  </a:extLst>
                </a:gridCol>
                <a:gridCol w="480291">
                  <a:extLst>
                    <a:ext uri="{9D8B030D-6E8A-4147-A177-3AD203B41FA5}">
                      <a16:colId xmlns:a16="http://schemas.microsoft.com/office/drawing/2014/main" val="2320202419"/>
                    </a:ext>
                  </a:extLst>
                </a:gridCol>
                <a:gridCol w="480291">
                  <a:extLst>
                    <a:ext uri="{9D8B030D-6E8A-4147-A177-3AD203B41FA5}">
                      <a16:colId xmlns:a16="http://schemas.microsoft.com/office/drawing/2014/main" val="1152567292"/>
                    </a:ext>
                  </a:extLst>
                </a:gridCol>
                <a:gridCol w="480291">
                  <a:extLst>
                    <a:ext uri="{9D8B030D-6E8A-4147-A177-3AD203B41FA5}">
                      <a16:colId xmlns:a16="http://schemas.microsoft.com/office/drawing/2014/main" val="2665199532"/>
                    </a:ext>
                  </a:extLst>
                </a:gridCol>
                <a:gridCol w="489527">
                  <a:extLst>
                    <a:ext uri="{9D8B030D-6E8A-4147-A177-3AD203B41FA5}">
                      <a16:colId xmlns:a16="http://schemas.microsoft.com/office/drawing/2014/main" val="2643602593"/>
                    </a:ext>
                  </a:extLst>
                </a:gridCol>
                <a:gridCol w="471055">
                  <a:extLst>
                    <a:ext uri="{9D8B030D-6E8A-4147-A177-3AD203B41FA5}">
                      <a16:colId xmlns:a16="http://schemas.microsoft.com/office/drawing/2014/main" val="1637195838"/>
                    </a:ext>
                  </a:extLst>
                </a:gridCol>
              </a:tblGrid>
              <a:tr h="370840">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3265917008"/>
                  </a:ext>
                </a:extLst>
              </a:tr>
            </a:tbl>
          </a:graphicData>
        </a:graphic>
      </p:graphicFrame>
    </p:spTree>
    <p:extLst>
      <p:ext uri="{BB962C8B-B14F-4D97-AF65-F5344CB8AC3E}">
        <p14:creationId xmlns:p14="http://schemas.microsoft.com/office/powerpoint/2010/main" val="3248733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96AFC9F-3AAA-4E0E-8D5B-2F8C5FD479CF}"/>
              </a:ext>
            </a:extLst>
          </p:cNvPr>
          <p:cNvCxnSpPr>
            <a:cxnSpLocks/>
          </p:cNvCxnSpPr>
          <p:nvPr/>
        </p:nvCxnSpPr>
        <p:spPr>
          <a:xfrm>
            <a:off x="5527965" y="3101317"/>
            <a:ext cx="1302326" cy="1672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2AB97A7-DC4C-4FBB-BE67-CCFD6B7E617E}"/>
              </a:ext>
            </a:extLst>
          </p:cNvPr>
          <p:cNvSpPr/>
          <p:nvPr/>
        </p:nvSpPr>
        <p:spPr>
          <a:xfrm>
            <a:off x="5560291" y="4907904"/>
            <a:ext cx="3325091"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Re –balancing after inserting the element </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9FA2AE04-EEB4-4BD3-8432-F98698932E52}"/>
                  </a:ext>
                </a:extLst>
              </p14:cNvPr>
              <p14:cNvContentPartPr/>
              <p14:nvPr/>
            </p14:nvContentPartPr>
            <p14:xfrm>
              <a:off x="3943480" y="3361858"/>
              <a:ext cx="360" cy="360"/>
            </p14:xfrm>
          </p:contentPart>
        </mc:Choice>
        <mc:Fallback xmlns="">
          <p:pic>
            <p:nvPicPr>
              <p:cNvPr id="10" name="Ink 9">
                <a:extLst>
                  <a:ext uri="{FF2B5EF4-FFF2-40B4-BE49-F238E27FC236}">
                    <a16:creationId xmlns:a16="http://schemas.microsoft.com/office/drawing/2014/main" id="{9FA2AE04-EEB4-4BD3-8432-F98698932E52}"/>
                  </a:ext>
                </a:extLst>
              </p:cNvPr>
              <p:cNvPicPr/>
              <p:nvPr/>
            </p:nvPicPr>
            <p:blipFill>
              <a:blip r:embed="rId3"/>
              <a:stretch>
                <a:fillRect/>
              </a:stretch>
            </p:blipFill>
            <p:spPr>
              <a:xfrm>
                <a:off x="3934480" y="3352858"/>
                <a:ext cx="18000" cy="18000"/>
              </a:xfrm>
              <a:prstGeom prst="rect">
                <a:avLst/>
              </a:prstGeom>
            </p:spPr>
          </p:pic>
        </mc:Fallback>
      </mc:AlternateContent>
      <p:sp>
        <p:nvSpPr>
          <p:cNvPr id="5" name="TextBox 4">
            <a:extLst>
              <a:ext uri="{FF2B5EF4-FFF2-40B4-BE49-F238E27FC236}">
                <a16:creationId xmlns:a16="http://schemas.microsoft.com/office/drawing/2014/main" id="{7EDB3EC5-2F59-4EB4-B4C6-00B7CBD5424B}"/>
              </a:ext>
            </a:extLst>
          </p:cNvPr>
          <p:cNvSpPr txBox="1"/>
          <p:nvPr/>
        </p:nvSpPr>
        <p:spPr>
          <a:xfrm>
            <a:off x="1182254" y="1228650"/>
            <a:ext cx="350981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Franklin Gothic Book" panose="020F0502020204030204"/>
                <a:ea typeface="+mn-ea"/>
                <a:cs typeface="+mn-cs"/>
              </a:rPr>
              <a:t>Rebalancing</a:t>
            </a:r>
            <a:r>
              <a:rPr kumimoji="0" lang="en-US" sz="2000" b="1" i="0" u="none" strike="noStrike" kern="1200" cap="none" spc="0" normalizeH="0" baseline="0" noProof="0" dirty="0">
                <a:ln>
                  <a:noFill/>
                </a:ln>
                <a:solidFill>
                  <a:prstClr val="black"/>
                </a:solidFill>
                <a:effectLst/>
                <a:uLnTx/>
                <a:uFillTx/>
                <a:latin typeface="Franklin Gothic Book" panose="020F0502020204030204"/>
                <a:ea typeface="+mn-ea"/>
                <a:cs typeface="+mn-cs"/>
              </a:rPr>
              <a:t> </a:t>
            </a:r>
          </a:p>
        </p:txBody>
      </p:sp>
      <p:sp>
        <p:nvSpPr>
          <p:cNvPr id="14" name="TextBox 13">
            <a:extLst>
              <a:ext uri="{FF2B5EF4-FFF2-40B4-BE49-F238E27FC236}">
                <a16:creationId xmlns:a16="http://schemas.microsoft.com/office/drawing/2014/main" id="{379B137E-07E5-466C-8BA1-AB49A305D594}"/>
              </a:ext>
            </a:extLst>
          </p:cNvPr>
          <p:cNvSpPr txBox="1"/>
          <p:nvPr/>
        </p:nvSpPr>
        <p:spPr>
          <a:xfrm>
            <a:off x="1182254" y="2133600"/>
            <a:ext cx="473825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ranklin Gothic Book" panose="020F0502020204030204"/>
                <a:ea typeface="+mn-ea"/>
                <a:cs typeface="+mn-cs"/>
              </a:rPr>
              <a:t>Insert space between each element :</a:t>
            </a:r>
          </a:p>
        </p:txBody>
      </p:sp>
      <p:graphicFrame>
        <p:nvGraphicFramePr>
          <p:cNvPr id="4" name="Table 7">
            <a:extLst>
              <a:ext uri="{FF2B5EF4-FFF2-40B4-BE49-F238E27FC236}">
                <a16:creationId xmlns:a16="http://schemas.microsoft.com/office/drawing/2014/main" id="{233FCADE-05C5-4B3F-A663-799F4B2D7409}"/>
              </a:ext>
            </a:extLst>
          </p:cNvPr>
          <p:cNvGraphicFramePr>
            <a:graphicFrameLocks noGrp="1"/>
          </p:cNvGraphicFramePr>
          <p:nvPr>
            <p:extLst>
              <p:ext uri="{D42A27DB-BD31-4B8C-83A1-F6EECF244321}">
                <p14:modId xmlns:p14="http://schemas.microsoft.com/office/powerpoint/2010/main" val="1090254772"/>
              </p:ext>
            </p:extLst>
          </p:nvPr>
        </p:nvGraphicFramePr>
        <p:xfrm>
          <a:off x="1396998" y="2663536"/>
          <a:ext cx="9564260" cy="370840"/>
        </p:xfrm>
        <a:graphic>
          <a:graphicData uri="http://schemas.openxmlformats.org/drawingml/2006/table">
            <a:tbl>
              <a:tblPr firstRow="1" bandRow="1">
                <a:tableStyleId>{5C22544A-7EE6-4342-B048-85BDC9FD1C3A}</a:tableStyleId>
              </a:tblPr>
              <a:tblGrid>
                <a:gridCol w="478213">
                  <a:extLst>
                    <a:ext uri="{9D8B030D-6E8A-4147-A177-3AD203B41FA5}">
                      <a16:colId xmlns:a16="http://schemas.microsoft.com/office/drawing/2014/main" val="173866789"/>
                    </a:ext>
                  </a:extLst>
                </a:gridCol>
                <a:gridCol w="478213">
                  <a:extLst>
                    <a:ext uri="{9D8B030D-6E8A-4147-A177-3AD203B41FA5}">
                      <a16:colId xmlns:a16="http://schemas.microsoft.com/office/drawing/2014/main" val="424126179"/>
                    </a:ext>
                  </a:extLst>
                </a:gridCol>
                <a:gridCol w="478213">
                  <a:extLst>
                    <a:ext uri="{9D8B030D-6E8A-4147-A177-3AD203B41FA5}">
                      <a16:colId xmlns:a16="http://schemas.microsoft.com/office/drawing/2014/main" val="4078569120"/>
                    </a:ext>
                  </a:extLst>
                </a:gridCol>
                <a:gridCol w="478213">
                  <a:extLst>
                    <a:ext uri="{9D8B030D-6E8A-4147-A177-3AD203B41FA5}">
                      <a16:colId xmlns:a16="http://schemas.microsoft.com/office/drawing/2014/main" val="837175317"/>
                    </a:ext>
                  </a:extLst>
                </a:gridCol>
                <a:gridCol w="478213">
                  <a:extLst>
                    <a:ext uri="{9D8B030D-6E8A-4147-A177-3AD203B41FA5}">
                      <a16:colId xmlns:a16="http://schemas.microsoft.com/office/drawing/2014/main" val="2836081410"/>
                    </a:ext>
                  </a:extLst>
                </a:gridCol>
                <a:gridCol w="478213">
                  <a:extLst>
                    <a:ext uri="{9D8B030D-6E8A-4147-A177-3AD203B41FA5}">
                      <a16:colId xmlns:a16="http://schemas.microsoft.com/office/drawing/2014/main" val="442713414"/>
                    </a:ext>
                  </a:extLst>
                </a:gridCol>
                <a:gridCol w="478213">
                  <a:extLst>
                    <a:ext uri="{9D8B030D-6E8A-4147-A177-3AD203B41FA5}">
                      <a16:colId xmlns:a16="http://schemas.microsoft.com/office/drawing/2014/main" val="942770302"/>
                    </a:ext>
                  </a:extLst>
                </a:gridCol>
                <a:gridCol w="478213">
                  <a:extLst>
                    <a:ext uri="{9D8B030D-6E8A-4147-A177-3AD203B41FA5}">
                      <a16:colId xmlns:a16="http://schemas.microsoft.com/office/drawing/2014/main" val="3950165881"/>
                    </a:ext>
                  </a:extLst>
                </a:gridCol>
                <a:gridCol w="478213">
                  <a:extLst>
                    <a:ext uri="{9D8B030D-6E8A-4147-A177-3AD203B41FA5}">
                      <a16:colId xmlns:a16="http://schemas.microsoft.com/office/drawing/2014/main" val="3947491127"/>
                    </a:ext>
                  </a:extLst>
                </a:gridCol>
                <a:gridCol w="478213">
                  <a:extLst>
                    <a:ext uri="{9D8B030D-6E8A-4147-A177-3AD203B41FA5}">
                      <a16:colId xmlns:a16="http://schemas.microsoft.com/office/drawing/2014/main" val="360000549"/>
                    </a:ext>
                  </a:extLst>
                </a:gridCol>
                <a:gridCol w="478213">
                  <a:extLst>
                    <a:ext uri="{9D8B030D-6E8A-4147-A177-3AD203B41FA5}">
                      <a16:colId xmlns:a16="http://schemas.microsoft.com/office/drawing/2014/main" val="3713722490"/>
                    </a:ext>
                  </a:extLst>
                </a:gridCol>
                <a:gridCol w="478213">
                  <a:extLst>
                    <a:ext uri="{9D8B030D-6E8A-4147-A177-3AD203B41FA5}">
                      <a16:colId xmlns:a16="http://schemas.microsoft.com/office/drawing/2014/main" val="1808943535"/>
                    </a:ext>
                  </a:extLst>
                </a:gridCol>
                <a:gridCol w="478213">
                  <a:extLst>
                    <a:ext uri="{9D8B030D-6E8A-4147-A177-3AD203B41FA5}">
                      <a16:colId xmlns:a16="http://schemas.microsoft.com/office/drawing/2014/main" val="3322743924"/>
                    </a:ext>
                  </a:extLst>
                </a:gridCol>
                <a:gridCol w="478213">
                  <a:extLst>
                    <a:ext uri="{9D8B030D-6E8A-4147-A177-3AD203B41FA5}">
                      <a16:colId xmlns:a16="http://schemas.microsoft.com/office/drawing/2014/main" val="3402524466"/>
                    </a:ext>
                  </a:extLst>
                </a:gridCol>
                <a:gridCol w="478213">
                  <a:extLst>
                    <a:ext uri="{9D8B030D-6E8A-4147-A177-3AD203B41FA5}">
                      <a16:colId xmlns:a16="http://schemas.microsoft.com/office/drawing/2014/main" val="4082117095"/>
                    </a:ext>
                  </a:extLst>
                </a:gridCol>
                <a:gridCol w="478213">
                  <a:extLst>
                    <a:ext uri="{9D8B030D-6E8A-4147-A177-3AD203B41FA5}">
                      <a16:colId xmlns:a16="http://schemas.microsoft.com/office/drawing/2014/main" val="140975690"/>
                    </a:ext>
                  </a:extLst>
                </a:gridCol>
                <a:gridCol w="478213">
                  <a:extLst>
                    <a:ext uri="{9D8B030D-6E8A-4147-A177-3AD203B41FA5}">
                      <a16:colId xmlns:a16="http://schemas.microsoft.com/office/drawing/2014/main" val="3966948462"/>
                    </a:ext>
                  </a:extLst>
                </a:gridCol>
                <a:gridCol w="478213">
                  <a:extLst>
                    <a:ext uri="{9D8B030D-6E8A-4147-A177-3AD203B41FA5}">
                      <a16:colId xmlns:a16="http://schemas.microsoft.com/office/drawing/2014/main" val="2235154424"/>
                    </a:ext>
                  </a:extLst>
                </a:gridCol>
                <a:gridCol w="478213">
                  <a:extLst>
                    <a:ext uri="{9D8B030D-6E8A-4147-A177-3AD203B41FA5}">
                      <a16:colId xmlns:a16="http://schemas.microsoft.com/office/drawing/2014/main" val="1310814642"/>
                    </a:ext>
                  </a:extLst>
                </a:gridCol>
                <a:gridCol w="478213">
                  <a:extLst>
                    <a:ext uri="{9D8B030D-6E8A-4147-A177-3AD203B41FA5}">
                      <a16:colId xmlns:a16="http://schemas.microsoft.com/office/drawing/2014/main" val="1782069523"/>
                    </a:ext>
                  </a:extLst>
                </a:gridCol>
              </a:tblGrid>
              <a:tr h="370840">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2246086166"/>
                  </a:ext>
                </a:extLst>
              </a:tr>
            </a:tbl>
          </a:graphicData>
        </a:graphic>
      </p:graphicFrame>
    </p:spTree>
    <p:extLst>
      <p:ext uri="{BB962C8B-B14F-4D97-AF65-F5344CB8AC3E}">
        <p14:creationId xmlns:p14="http://schemas.microsoft.com/office/powerpoint/2010/main" val="2901663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B2E8-DF62-43C1-847E-2E7634B3E5E7}"/>
              </a:ext>
            </a:extLst>
          </p:cNvPr>
          <p:cNvSpPr>
            <a:spLocks noGrp="1"/>
          </p:cNvSpPr>
          <p:nvPr>
            <p:ph type="title"/>
          </p:nvPr>
        </p:nvSpPr>
        <p:spPr/>
        <p:txBody>
          <a:bodyPr/>
          <a:lstStyle/>
          <a:p>
            <a:r>
              <a:rPr lang="en-US" b="1" dirty="0"/>
              <a:t>Final Output</a:t>
            </a:r>
          </a:p>
        </p:txBody>
      </p:sp>
      <p:sp>
        <p:nvSpPr>
          <p:cNvPr id="3" name="Content Placeholder 2">
            <a:extLst>
              <a:ext uri="{FF2B5EF4-FFF2-40B4-BE49-F238E27FC236}">
                <a16:creationId xmlns:a16="http://schemas.microsoft.com/office/drawing/2014/main" id="{3CC40134-42E4-44D4-ADA7-B2A12E574ED7}"/>
              </a:ext>
            </a:extLst>
          </p:cNvPr>
          <p:cNvSpPr>
            <a:spLocks noGrp="1"/>
          </p:cNvSpPr>
          <p:nvPr>
            <p:ph idx="1"/>
          </p:nvPr>
        </p:nvSpPr>
        <p:spPr/>
        <p:txBody>
          <a:bodyPr/>
          <a:lstStyle/>
          <a:p>
            <a:pPr marL="0" indent="0">
              <a:buNone/>
            </a:pPr>
            <a:r>
              <a:rPr lang="en-US" dirty="0"/>
              <a:t>Previous Array:</a:t>
            </a:r>
          </a:p>
        </p:txBody>
      </p:sp>
      <p:graphicFrame>
        <p:nvGraphicFramePr>
          <p:cNvPr id="4" name="Table 3">
            <a:extLst>
              <a:ext uri="{FF2B5EF4-FFF2-40B4-BE49-F238E27FC236}">
                <a16:creationId xmlns:a16="http://schemas.microsoft.com/office/drawing/2014/main" id="{55A37102-B9B0-4858-B07C-CBCD3418061A}"/>
              </a:ext>
            </a:extLst>
          </p:cNvPr>
          <p:cNvGraphicFramePr>
            <a:graphicFrameLocks noGrp="1"/>
          </p:cNvGraphicFramePr>
          <p:nvPr>
            <p:extLst>
              <p:ext uri="{D42A27DB-BD31-4B8C-83A1-F6EECF244321}">
                <p14:modId xmlns:p14="http://schemas.microsoft.com/office/powerpoint/2010/main" val="2160451907"/>
              </p:ext>
            </p:extLst>
          </p:nvPr>
        </p:nvGraphicFramePr>
        <p:xfrm>
          <a:off x="1066800" y="2708001"/>
          <a:ext cx="10058400" cy="36576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737013011"/>
                    </a:ext>
                  </a:extLst>
                </a:gridCol>
                <a:gridCol w="838200">
                  <a:extLst>
                    <a:ext uri="{9D8B030D-6E8A-4147-A177-3AD203B41FA5}">
                      <a16:colId xmlns:a16="http://schemas.microsoft.com/office/drawing/2014/main" val="2142967067"/>
                    </a:ext>
                  </a:extLst>
                </a:gridCol>
                <a:gridCol w="838200">
                  <a:extLst>
                    <a:ext uri="{9D8B030D-6E8A-4147-A177-3AD203B41FA5}">
                      <a16:colId xmlns:a16="http://schemas.microsoft.com/office/drawing/2014/main" val="2140584085"/>
                    </a:ext>
                  </a:extLst>
                </a:gridCol>
                <a:gridCol w="838200">
                  <a:extLst>
                    <a:ext uri="{9D8B030D-6E8A-4147-A177-3AD203B41FA5}">
                      <a16:colId xmlns:a16="http://schemas.microsoft.com/office/drawing/2014/main" val="3065301911"/>
                    </a:ext>
                  </a:extLst>
                </a:gridCol>
                <a:gridCol w="838200">
                  <a:extLst>
                    <a:ext uri="{9D8B030D-6E8A-4147-A177-3AD203B41FA5}">
                      <a16:colId xmlns:a16="http://schemas.microsoft.com/office/drawing/2014/main" val="1603282826"/>
                    </a:ext>
                  </a:extLst>
                </a:gridCol>
                <a:gridCol w="838200">
                  <a:extLst>
                    <a:ext uri="{9D8B030D-6E8A-4147-A177-3AD203B41FA5}">
                      <a16:colId xmlns:a16="http://schemas.microsoft.com/office/drawing/2014/main" val="1825107185"/>
                    </a:ext>
                  </a:extLst>
                </a:gridCol>
                <a:gridCol w="838200">
                  <a:extLst>
                    <a:ext uri="{9D8B030D-6E8A-4147-A177-3AD203B41FA5}">
                      <a16:colId xmlns:a16="http://schemas.microsoft.com/office/drawing/2014/main" val="3418185045"/>
                    </a:ext>
                  </a:extLst>
                </a:gridCol>
                <a:gridCol w="838200">
                  <a:extLst>
                    <a:ext uri="{9D8B030D-6E8A-4147-A177-3AD203B41FA5}">
                      <a16:colId xmlns:a16="http://schemas.microsoft.com/office/drawing/2014/main" val="1882825139"/>
                    </a:ext>
                  </a:extLst>
                </a:gridCol>
                <a:gridCol w="838200">
                  <a:extLst>
                    <a:ext uri="{9D8B030D-6E8A-4147-A177-3AD203B41FA5}">
                      <a16:colId xmlns:a16="http://schemas.microsoft.com/office/drawing/2014/main" val="3082794566"/>
                    </a:ext>
                  </a:extLst>
                </a:gridCol>
                <a:gridCol w="838200">
                  <a:extLst>
                    <a:ext uri="{9D8B030D-6E8A-4147-A177-3AD203B41FA5}">
                      <a16:colId xmlns:a16="http://schemas.microsoft.com/office/drawing/2014/main" val="2464122890"/>
                    </a:ext>
                  </a:extLst>
                </a:gridCol>
                <a:gridCol w="838200">
                  <a:extLst>
                    <a:ext uri="{9D8B030D-6E8A-4147-A177-3AD203B41FA5}">
                      <a16:colId xmlns:a16="http://schemas.microsoft.com/office/drawing/2014/main" val="2601194130"/>
                    </a:ext>
                  </a:extLst>
                </a:gridCol>
                <a:gridCol w="838200">
                  <a:extLst>
                    <a:ext uri="{9D8B030D-6E8A-4147-A177-3AD203B41FA5}">
                      <a16:colId xmlns:a16="http://schemas.microsoft.com/office/drawing/2014/main" val="2311260526"/>
                    </a:ext>
                  </a:extLst>
                </a:gridCol>
              </a:tblGrid>
              <a:tr h="301567">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2940581688"/>
                  </a:ext>
                </a:extLst>
              </a:tr>
            </a:tbl>
          </a:graphicData>
        </a:graphic>
      </p:graphicFrame>
      <p:sp>
        <p:nvSpPr>
          <p:cNvPr id="5" name="TextBox 4">
            <a:extLst>
              <a:ext uri="{FF2B5EF4-FFF2-40B4-BE49-F238E27FC236}">
                <a16:creationId xmlns:a16="http://schemas.microsoft.com/office/drawing/2014/main" id="{FFB21F3A-878C-46D2-9F69-3F26C4245085}"/>
              </a:ext>
            </a:extLst>
          </p:cNvPr>
          <p:cNvSpPr txBox="1"/>
          <p:nvPr/>
        </p:nvSpPr>
        <p:spPr>
          <a:xfrm>
            <a:off x="1036320" y="4194292"/>
            <a:ext cx="3216420" cy="369332"/>
          </a:xfrm>
          <a:prstGeom prst="rect">
            <a:avLst/>
          </a:prstGeom>
          <a:noFill/>
        </p:spPr>
        <p:txBody>
          <a:bodyPr wrap="square" rtlCol="0">
            <a:spAutoFit/>
          </a:bodyPr>
          <a:lstStyle/>
          <a:p>
            <a:r>
              <a:rPr lang="en-US" dirty="0"/>
              <a:t>After Using Library Sorting:</a:t>
            </a:r>
          </a:p>
        </p:txBody>
      </p:sp>
      <p:graphicFrame>
        <p:nvGraphicFramePr>
          <p:cNvPr id="6" name="Table 5">
            <a:extLst>
              <a:ext uri="{FF2B5EF4-FFF2-40B4-BE49-F238E27FC236}">
                <a16:creationId xmlns:a16="http://schemas.microsoft.com/office/drawing/2014/main" id="{F5E02731-136C-4AA4-ABE3-A88F4F1A5B49}"/>
              </a:ext>
            </a:extLst>
          </p:cNvPr>
          <p:cNvGraphicFramePr>
            <a:graphicFrameLocks noGrp="1"/>
          </p:cNvGraphicFramePr>
          <p:nvPr>
            <p:extLst>
              <p:ext uri="{D42A27DB-BD31-4B8C-83A1-F6EECF244321}">
                <p14:modId xmlns:p14="http://schemas.microsoft.com/office/powerpoint/2010/main" val="171351354"/>
              </p:ext>
            </p:extLst>
          </p:nvPr>
        </p:nvGraphicFramePr>
        <p:xfrm>
          <a:off x="1097280" y="4749799"/>
          <a:ext cx="10058400" cy="370840"/>
        </p:xfrm>
        <a:graphic>
          <a:graphicData uri="http://schemas.openxmlformats.org/drawingml/2006/table">
            <a:tbl>
              <a:tblPr firstRow="1" bandRow="1">
                <a:tableStyleId>{5C22544A-7EE6-4342-B048-85BDC9FD1C3A}</a:tableStyleId>
              </a:tblPr>
              <a:tblGrid>
                <a:gridCol w="502920">
                  <a:extLst>
                    <a:ext uri="{9D8B030D-6E8A-4147-A177-3AD203B41FA5}">
                      <a16:colId xmlns:a16="http://schemas.microsoft.com/office/drawing/2014/main" val="2551739992"/>
                    </a:ext>
                  </a:extLst>
                </a:gridCol>
                <a:gridCol w="502920">
                  <a:extLst>
                    <a:ext uri="{9D8B030D-6E8A-4147-A177-3AD203B41FA5}">
                      <a16:colId xmlns:a16="http://schemas.microsoft.com/office/drawing/2014/main" val="2881791194"/>
                    </a:ext>
                  </a:extLst>
                </a:gridCol>
                <a:gridCol w="502920">
                  <a:extLst>
                    <a:ext uri="{9D8B030D-6E8A-4147-A177-3AD203B41FA5}">
                      <a16:colId xmlns:a16="http://schemas.microsoft.com/office/drawing/2014/main" val="2926965127"/>
                    </a:ext>
                  </a:extLst>
                </a:gridCol>
                <a:gridCol w="502920">
                  <a:extLst>
                    <a:ext uri="{9D8B030D-6E8A-4147-A177-3AD203B41FA5}">
                      <a16:colId xmlns:a16="http://schemas.microsoft.com/office/drawing/2014/main" val="3985853663"/>
                    </a:ext>
                  </a:extLst>
                </a:gridCol>
                <a:gridCol w="502920">
                  <a:extLst>
                    <a:ext uri="{9D8B030D-6E8A-4147-A177-3AD203B41FA5}">
                      <a16:colId xmlns:a16="http://schemas.microsoft.com/office/drawing/2014/main" val="600569870"/>
                    </a:ext>
                  </a:extLst>
                </a:gridCol>
                <a:gridCol w="502920">
                  <a:extLst>
                    <a:ext uri="{9D8B030D-6E8A-4147-A177-3AD203B41FA5}">
                      <a16:colId xmlns:a16="http://schemas.microsoft.com/office/drawing/2014/main" val="3805366022"/>
                    </a:ext>
                  </a:extLst>
                </a:gridCol>
                <a:gridCol w="502920">
                  <a:extLst>
                    <a:ext uri="{9D8B030D-6E8A-4147-A177-3AD203B41FA5}">
                      <a16:colId xmlns:a16="http://schemas.microsoft.com/office/drawing/2014/main" val="2318531282"/>
                    </a:ext>
                  </a:extLst>
                </a:gridCol>
                <a:gridCol w="502920">
                  <a:extLst>
                    <a:ext uri="{9D8B030D-6E8A-4147-A177-3AD203B41FA5}">
                      <a16:colId xmlns:a16="http://schemas.microsoft.com/office/drawing/2014/main" val="933392525"/>
                    </a:ext>
                  </a:extLst>
                </a:gridCol>
                <a:gridCol w="502920">
                  <a:extLst>
                    <a:ext uri="{9D8B030D-6E8A-4147-A177-3AD203B41FA5}">
                      <a16:colId xmlns:a16="http://schemas.microsoft.com/office/drawing/2014/main" val="728499496"/>
                    </a:ext>
                  </a:extLst>
                </a:gridCol>
                <a:gridCol w="502920">
                  <a:extLst>
                    <a:ext uri="{9D8B030D-6E8A-4147-A177-3AD203B41FA5}">
                      <a16:colId xmlns:a16="http://schemas.microsoft.com/office/drawing/2014/main" val="3688313692"/>
                    </a:ext>
                  </a:extLst>
                </a:gridCol>
                <a:gridCol w="502920">
                  <a:extLst>
                    <a:ext uri="{9D8B030D-6E8A-4147-A177-3AD203B41FA5}">
                      <a16:colId xmlns:a16="http://schemas.microsoft.com/office/drawing/2014/main" val="3842176499"/>
                    </a:ext>
                  </a:extLst>
                </a:gridCol>
                <a:gridCol w="502920">
                  <a:extLst>
                    <a:ext uri="{9D8B030D-6E8A-4147-A177-3AD203B41FA5}">
                      <a16:colId xmlns:a16="http://schemas.microsoft.com/office/drawing/2014/main" val="3192866013"/>
                    </a:ext>
                  </a:extLst>
                </a:gridCol>
                <a:gridCol w="502920">
                  <a:extLst>
                    <a:ext uri="{9D8B030D-6E8A-4147-A177-3AD203B41FA5}">
                      <a16:colId xmlns:a16="http://schemas.microsoft.com/office/drawing/2014/main" val="1420818928"/>
                    </a:ext>
                  </a:extLst>
                </a:gridCol>
                <a:gridCol w="502920">
                  <a:extLst>
                    <a:ext uri="{9D8B030D-6E8A-4147-A177-3AD203B41FA5}">
                      <a16:colId xmlns:a16="http://schemas.microsoft.com/office/drawing/2014/main" val="3641657767"/>
                    </a:ext>
                  </a:extLst>
                </a:gridCol>
                <a:gridCol w="502920">
                  <a:extLst>
                    <a:ext uri="{9D8B030D-6E8A-4147-A177-3AD203B41FA5}">
                      <a16:colId xmlns:a16="http://schemas.microsoft.com/office/drawing/2014/main" val="2110345992"/>
                    </a:ext>
                  </a:extLst>
                </a:gridCol>
                <a:gridCol w="502920">
                  <a:extLst>
                    <a:ext uri="{9D8B030D-6E8A-4147-A177-3AD203B41FA5}">
                      <a16:colId xmlns:a16="http://schemas.microsoft.com/office/drawing/2014/main" val="915125486"/>
                    </a:ext>
                  </a:extLst>
                </a:gridCol>
                <a:gridCol w="502920">
                  <a:extLst>
                    <a:ext uri="{9D8B030D-6E8A-4147-A177-3AD203B41FA5}">
                      <a16:colId xmlns:a16="http://schemas.microsoft.com/office/drawing/2014/main" val="2605321891"/>
                    </a:ext>
                  </a:extLst>
                </a:gridCol>
                <a:gridCol w="502920">
                  <a:extLst>
                    <a:ext uri="{9D8B030D-6E8A-4147-A177-3AD203B41FA5}">
                      <a16:colId xmlns:a16="http://schemas.microsoft.com/office/drawing/2014/main" val="4263179779"/>
                    </a:ext>
                  </a:extLst>
                </a:gridCol>
                <a:gridCol w="502920">
                  <a:extLst>
                    <a:ext uri="{9D8B030D-6E8A-4147-A177-3AD203B41FA5}">
                      <a16:colId xmlns:a16="http://schemas.microsoft.com/office/drawing/2014/main" val="4223215575"/>
                    </a:ext>
                  </a:extLst>
                </a:gridCol>
                <a:gridCol w="502920">
                  <a:extLst>
                    <a:ext uri="{9D8B030D-6E8A-4147-A177-3AD203B41FA5}">
                      <a16:colId xmlns:a16="http://schemas.microsoft.com/office/drawing/2014/main" val="1046572883"/>
                    </a:ext>
                  </a:extLst>
                </a:gridCol>
              </a:tblGrid>
              <a:tr h="370840">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2328964131"/>
                  </a:ext>
                </a:extLst>
              </a:tr>
            </a:tbl>
          </a:graphicData>
        </a:graphic>
      </p:graphicFrame>
      <p:sp>
        <p:nvSpPr>
          <p:cNvPr id="7" name="TextBox 6">
            <a:extLst>
              <a:ext uri="{FF2B5EF4-FFF2-40B4-BE49-F238E27FC236}">
                <a16:creationId xmlns:a16="http://schemas.microsoft.com/office/drawing/2014/main" id="{79A6A9BD-CE97-41AD-9D9E-68C2F0F3E92A}"/>
              </a:ext>
            </a:extLst>
          </p:cNvPr>
          <p:cNvSpPr txBox="1"/>
          <p:nvPr/>
        </p:nvSpPr>
        <p:spPr>
          <a:xfrm>
            <a:off x="1005234" y="3144889"/>
            <a:ext cx="1951040" cy="369332"/>
          </a:xfrm>
          <a:prstGeom prst="rect">
            <a:avLst/>
          </a:prstGeom>
          <a:noFill/>
        </p:spPr>
        <p:txBody>
          <a:bodyPr wrap="square" rtlCol="0">
            <a:spAutoFit/>
          </a:bodyPr>
          <a:lstStyle/>
          <a:p>
            <a:r>
              <a:rPr lang="en-US" dirty="0"/>
              <a:t>Unsorted array:</a:t>
            </a:r>
          </a:p>
        </p:txBody>
      </p:sp>
      <p:pic>
        <p:nvPicPr>
          <p:cNvPr id="8" name="Picture 7">
            <a:extLst>
              <a:ext uri="{FF2B5EF4-FFF2-40B4-BE49-F238E27FC236}">
                <a16:creationId xmlns:a16="http://schemas.microsoft.com/office/drawing/2014/main" id="{5C4D1E36-4DC0-4EF2-9372-62E754131E8D}"/>
              </a:ext>
            </a:extLst>
          </p:cNvPr>
          <p:cNvPicPr>
            <a:picLocks noChangeAspect="1"/>
          </p:cNvPicPr>
          <p:nvPr/>
        </p:nvPicPr>
        <p:blipFill>
          <a:blip r:embed="rId2"/>
          <a:stretch>
            <a:fillRect/>
          </a:stretch>
        </p:blipFill>
        <p:spPr>
          <a:xfrm>
            <a:off x="1097280" y="3585790"/>
            <a:ext cx="7535309" cy="469433"/>
          </a:xfrm>
          <a:prstGeom prst="rect">
            <a:avLst/>
          </a:prstGeom>
        </p:spPr>
      </p:pic>
    </p:spTree>
    <p:extLst>
      <p:ext uri="{BB962C8B-B14F-4D97-AF65-F5344CB8AC3E}">
        <p14:creationId xmlns:p14="http://schemas.microsoft.com/office/powerpoint/2010/main" val="1796472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712EAB76-36CA-4B0D-B1D6-431C9976698C}"/>
              </a:ext>
            </a:extLst>
          </p:cNvPr>
          <p:cNvGraphicFramePr>
            <a:graphicFrameLocks noGrp="1"/>
          </p:cNvGraphicFramePr>
          <p:nvPr>
            <p:ph idx="1"/>
            <p:extLst>
              <p:ext uri="{D42A27DB-BD31-4B8C-83A1-F6EECF244321}">
                <p14:modId xmlns:p14="http://schemas.microsoft.com/office/powerpoint/2010/main" val="3501247125"/>
              </p:ext>
            </p:extLst>
          </p:nvPr>
        </p:nvGraphicFramePr>
        <p:xfrm>
          <a:off x="1096963" y="2108199"/>
          <a:ext cx="10058400" cy="338963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036761732"/>
                    </a:ext>
                  </a:extLst>
                </a:gridCol>
                <a:gridCol w="5029200">
                  <a:extLst>
                    <a:ext uri="{9D8B030D-6E8A-4147-A177-3AD203B41FA5}">
                      <a16:colId xmlns:a16="http://schemas.microsoft.com/office/drawing/2014/main" val="2328234667"/>
                    </a:ext>
                  </a:extLst>
                </a:gridCol>
              </a:tblGrid>
              <a:tr h="753110">
                <a:tc>
                  <a:txBody>
                    <a:bodyPr/>
                    <a:lstStyle/>
                    <a:p>
                      <a:r>
                        <a:rPr kumimoji="0" lang="en-US" sz="4700" b="0" i="0" u="none" strike="noStrike" kern="1200" cap="none" spc="-50" normalizeH="0" baseline="0" noProof="0" dirty="0">
                          <a:ln>
                            <a:noFill/>
                          </a:ln>
                          <a:solidFill>
                            <a:prstClr val="black">
                              <a:lumMod val="75000"/>
                              <a:lumOff val="25000"/>
                            </a:prstClr>
                          </a:solidFill>
                          <a:effectLst/>
                          <a:uLnTx/>
                          <a:uFillTx/>
                          <a:latin typeface="Bookman Old Style" panose="020F0302020204030204"/>
                          <a:ea typeface="+mj-ea"/>
                          <a:cs typeface="+mj-cs"/>
                        </a:rPr>
                        <a:t>          </a:t>
                      </a:r>
                      <a:r>
                        <a:rPr kumimoji="0" lang="en-US" sz="3200" b="0" i="0" u="none" strike="noStrike" kern="1200" cap="none" spc="-50" normalizeH="0" baseline="0" noProof="0" dirty="0">
                          <a:ln>
                            <a:noFill/>
                          </a:ln>
                          <a:solidFill>
                            <a:prstClr val="black">
                              <a:lumMod val="75000"/>
                              <a:lumOff val="25000"/>
                            </a:prstClr>
                          </a:solidFill>
                          <a:effectLst/>
                          <a:uLnTx/>
                          <a:uFillTx/>
                          <a:latin typeface="Bookman Old Style" panose="020F0302020204030204"/>
                          <a:ea typeface="+mj-ea"/>
                          <a:cs typeface="+mj-cs"/>
                        </a:rPr>
                        <a:t>Pros</a:t>
                      </a:r>
                      <a:endParaRPr lang="en-US" sz="3200" dirty="0"/>
                    </a:p>
                  </a:txBody>
                  <a:tcPr/>
                </a:tc>
                <a:tc>
                  <a:txBody>
                    <a:bodyPr/>
                    <a:lstStyle/>
                    <a:p>
                      <a:r>
                        <a:rPr kumimoji="0" lang="en-US" sz="4000" b="0" i="0" u="none" strike="noStrike" kern="1200" cap="none" spc="-50" normalizeH="0" baseline="0" noProof="0" dirty="0">
                          <a:ln>
                            <a:noFill/>
                          </a:ln>
                          <a:solidFill>
                            <a:prstClr val="black">
                              <a:lumMod val="75000"/>
                              <a:lumOff val="25000"/>
                            </a:prstClr>
                          </a:solidFill>
                          <a:effectLst/>
                          <a:uLnTx/>
                          <a:uFillTx/>
                          <a:latin typeface="Bookman Old Style" panose="020F0302020204030204"/>
                          <a:ea typeface="+mj-ea"/>
                          <a:cs typeface="+mj-cs"/>
                        </a:rPr>
                        <a:t>           </a:t>
                      </a:r>
                      <a:r>
                        <a:rPr kumimoji="0" lang="en-US" sz="3200" b="0" i="0" u="none" strike="noStrike" kern="1200" cap="none" spc="-50" normalizeH="0" baseline="0" noProof="0" dirty="0">
                          <a:ln>
                            <a:noFill/>
                          </a:ln>
                          <a:solidFill>
                            <a:prstClr val="black">
                              <a:lumMod val="75000"/>
                              <a:lumOff val="25000"/>
                            </a:prstClr>
                          </a:solidFill>
                          <a:effectLst/>
                          <a:uLnTx/>
                          <a:uFillTx/>
                          <a:latin typeface="Bookman Old Style" panose="020F0302020204030204"/>
                          <a:ea typeface="+mj-ea"/>
                          <a:cs typeface="+mj-cs"/>
                        </a:rPr>
                        <a:t>Cons</a:t>
                      </a:r>
                      <a:endParaRPr lang="en-US" sz="3200" dirty="0"/>
                    </a:p>
                  </a:txBody>
                  <a:tcPr/>
                </a:tc>
                <a:extLst>
                  <a:ext uri="{0D108BD9-81ED-4DB2-BD59-A6C34878D82A}">
                    <a16:rowId xmlns:a16="http://schemas.microsoft.com/office/drawing/2014/main" val="1868751948"/>
                  </a:ext>
                </a:extLst>
              </a:tr>
              <a:tr h="753110">
                <a:tc>
                  <a:txBody>
                    <a:bodyPr/>
                    <a:lstStyle/>
                    <a:p>
                      <a:r>
                        <a:rPr lang="en-US" dirty="0"/>
                        <a:t>1) It has a high probability of running time of       O(</a:t>
                      </a:r>
                      <a:r>
                        <a:rPr lang="en-US" dirty="0" err="1"/>
                        <a:t>nlogn</a:t>
                      </a:r>
                      <a:r>
                        <a:rPr lang="en-US" dirty="0"/>
                        <a:t>) since it uses Binary search to find the position of insertion.</a:t>
                      </a:r>
                    </a:p>
                  </a:txBody>
                  <a:tcPr/>
                </a:tc>
                <a:tc>
                  <a:txBody>
                    <a:bodyPr/>
                    <a:lstStyle/>
                    <a:p>
                      <a:r>
                        <a:rPr lang="en-US" dirty="0"/>
                        <a:t>1) It requires additional space for the gaps and the total number and distribution of that space is implementation dependent.</a:t>
                      </a:r>
                    </a:p>
                  </a:txBody>
                  <a:tcPr/>
                </a:tc>
                <a:extLst>
                  <a:ext uri="{0D108BD9-81ED-4DB2-BD59-A6C34878D82A}">
                    <a16:rowId xmlns:a16="http://schemas.microsoft.com/office/drawing/2014/main" val="1391442505"/>
                  </a:ext>
                </a:extLst>
              </a:tr>
              <a:tr h="753110">
                <a:tc>
                  <a:txBody>
                    <a:bodyPr/>
                    <a:lstStyle/>
                    <a:p>
                      <a:r>
                        <a:rPr lang="en-US" dirty="0"/>
                        <a:t>2) It does not require a high number of swap operations comparing to insertion sort.</a:t>
                      </a:r>
                    </a:p>
                  </a:txBody>
                  <a:tcPr/>
                </a:tc>
                <a:tc>
                  <a:txBody>
                    <a:bodyPr/>
                    <a:lstStyle/>
                    <a:p>
                      <a:r>
                        <a:rPr lang="en-US" dirty="0"/>
                        <a:t>2) It requires extra cost and memory.</a:t>
                      </a:r>
                    </a:p>
                  </a:txBody>
                  <a:tcPr/>
                </a:tc>
                <a:extLst>
                  <a:ext uri="{0D108BD9-81ED-4DB2-BD59-A6C34878D82A}">
                    <a16:rowId xmlns:a16="http://schemas.microsoft.com/office/drawing/2014/main" val="2883038660"/>
                  </a:ext>
                </a:extLst>
              </a:tr>
              <a:tr h="753110">
                <a:tc>
                  <a:txBody>
                    <a:bodyPr/>
                    <a:lstStyle/>
                    <a:p>
                      <a:r>
                        <a:rPr lang="en-US" dirty="0"/>
                        <a:t>3) It outperforms traditional Insertion sort.</a:t>
                      </a:r>
                    </a:p>
                  </a:txBody>
                  <a:tcPr/>
                </a:tc>
                <a:tc>
                  <a:txBody>
                    <a:bodyPr/>
                    <a:lstStyle/>
                    <a:p>
                      <a:r>
                        <a:rPr lang="en-US" dirty="0"/>
                        <a:t>3) If the data set is large, then each insertion from a random data set will require extra memory that is no longer in cache.</a:t>
                      </a:r>
                    </a:p>
                  </a:txBody>
                  <a:tcPr/>
                </a:tc>
                <a:extLst>
                  <a:ext uri="{0D108BD9-81ED-4DB2-BD59-A6C34878D82A}">
                    <a16:rowId xmlns:a16="http://schemas.microsoft.com/office/drawing/2014/main" val="1789575967"/>
                  </a:ext>
                </a:extLst>
              </a:tr>
            </a:tbl>
          </a:graphicData>
        </a:graphic>
      </p:graphicFrame>
      <p:sp>
        <p:nvSpPr>
          <p:cNvPr id="9" name="TextBox 8">
            <a:extLst>
              <a:ext uri="{FF2B5EF4-FFF2-40B4-BE49-F238E27FC236}">
                <a16:creationId xmlns:a16="http://schemas.microsoft.com/office/drawing/2014/main" id="{069715C1-C8B6-4E2C-872E-8FC1EC7FBA18}"/>
              </a:ext>
            </a:extLst>
          </p:cNvPr>
          <p:cNvSpPr txBox="1"/>
          <p:nvPr/>
        </p:nvSpPr>
        <p:spPr>
          <a:xfrm>
            <a:off x="1237672" y="1117601"/>
            <a:ext cx="4387273" cy="707886"/>
          </a:xfrm>
          <a:prstGeom prst="rect">
            <a:avLst/>
          </a:prstGeom>
          <a:noFill/>
        </p:spPr>
        <p:txBody>
          <a:bodyPr wrap="square" rtlCol="0">
            <a:spAutoFit/>
          </a:bodyPr>
          <a:lstStyle/>
          <a:p>
            <a:r>
              <a:rPr lang="en-US" sz="4000" b="1" dirty="0"/>
              <a:t>Pros and Cons</a:t>
            </a:r>
          </a:p>
        </p:txBody>
      </p:sp>
    </p:spTree>
    <p:extLst>
      <p:ext uri="{BB962C8B-B14F-4D97-AF65-F5344CB8AC3E}">
        <p14:creationId xmlns:p14="http://schemas.microsoft.com/office/powerpoint/2010/main" val="3925888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847CF4-C024-40D1-B393-C1F3A4C53AD9}"/>
              </a:ext>
            </a:extLst>
          </p:cNvPr>
          <p:cNvSpPr>
            <a:spLocks noGrp="1"/>
          </p:cNvSpPr>
          <p:nvPr>
            <p:ph type="title"/>
          </p:nvPr>
        </p:nvSpPr>
        <p:spPr>
          <a:xfrm>
            <a:off x="643467" y="516835"/>
            <a:ext cx="3448259" cy="1666501"/>
          </a:xfrm>
        </p:spPr>
        <p:txBody>
          <a:bodyPr>
            <a:normAutofit/>
          </a:bodyPr>
          <a:lstStyle/>
          <a:p>
            <a:r>
              <a:rPr lang="en-US" sz="3600" b="1" dirty="0">
                <a:solidFill>
                  <a:srgbClr val="FFFFFF"/>
                </a:solidFill>
              </a:rPr>
              <a:t>Practical Use</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5CE70F-71C9-42FF-8B2B-D78B73B3FD4F}"/>
              </a:ext>
            </a:extLst>
          </p:cNvPr>
          <p:cNvSpPr>
            <a:spLocks noGrp="1"/>
          </p:cNvSpPr>
          <p:nvPr>
            <p:ph idx="1"/>
          </p:nvPr>
        </p:nvSpPr>
        <p:spPr>
          <a:xfrm>
            <a:off x="643467" y="2546224"/>
            <a:ext cx="3679151" cy="3342747"/>
          </a:xfrm>
        </p:spPr>
        <p:txBody>
          <a:bodyPr>
            <a:normAutofit/>
          </a:bodyPr>
          <a:lstStyle/>
          <a:p>
            <a:endParaRPr lang="en-US" sz="1800" dirty="0">
              <a:solidFill>
                <a:srgbClr val="FFFFFF"/>
              </a:solidFill>
              <a:latin typeface="+mj-lt"/>
            </a:endParaRPr>
          </a:p>
          <a:p>
            <a:r>
              <a:rPr lang="en-US" sz="1800" dirty="0">
                <a:solidFill>
                  <a:srgbClr val="FFFFFF"/>
                </a:solidFill>
                <a:latin typeface="+mj-lt"/>
              </a:rPr>
              <a:t>To store books in alphabetical order on a bookshelf</a:t>
            </a:r>
            <a:r>
              <a:rPr lang="en-US" sz="1800" dirty="0">
                <a:solidFill>
                  <a:srgbClr val="FFFFFF"/>
                </a:solidFill>
              </a:rPr>
              <a:t>.</a:t>
            </a:r>
          </a:p>
        </p:txBody>
      </p:sp>
      <p:pic>
        <p:nvPicPr>
          <p:cNvPr id="5" name="Picture 4" descr="A row of books on a shelf&#10;&#10;Description automatically generated with low confidence">
            <a:extLst>
              <a:ext uri="{FF2B5EF4-FFF2-40B4-BE49-F238E27FC236}">
                <a16:creationId xmlns:a16="http://schemas.microsoft.com/office/drawing/2014/main" id="{AE0B961A-FDC5-4C3E-9659-F4E36879C3F9}"/>
              </a:ext>
            </a:extLst>
          </p:cNvPr>
          <p:cNvPicPr>
            <a:picLocks noChangeAspect="1"/>
          </p:cNvPicPr>
          <p:nvPr/>
        </p:nvPicPr>
        <p:blipFill rotWithShape="1">
          <a:blip r:embed="rId2"/>
          <a:srcRect l="7843" r="18790" b="-1"/>
          <a:stretch/>
        </p:blipFill>
        <p:spPr>
          <a:xfrm>
            <a:off x="4654296" y="10"/>
            <a:ext cx="7537703" cy="6857990"/>
          </a:xfrm>
          <a:prstGeom prst="rect">
            <a:avLst/>
          </a:prstGeom>
        </p:spPr>
      </p:pic>
    </p:spTree>
    <p:extLst>
      <p:ext uri="{BB962C8B-B14F-4D97-AF65-F5344CB8AC3E}">
        <p14:creationId xmlns:p14="http://schemas.microsoft.com/office/powerpoint/2010/main" val="24207789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AAD7-F0FD-4A6C-8F1D-2BD399588CDD}"/>
              </a:ext>
            </a:extLst>
          </p:cNvPr>
          <p:cNvSpPr>
            <a:spLocks noGrp="1"/>
          </p:cNvSpPr>
          <p:nvPr>
            <p:ph type="title"/>
          </p:nvPr>
        </p:nvSpPr>
        <p:spPr/>
        <p:txBody>
          <a:bodyPr/>
          <a:lstStyle/>
          <a:p>
            <a:r>
              <a:rPr lang="en-US" b="1" dirty="0"/>
              <a:t>History of Library Sort </a:t>
            </a:r>
          </a:p>
        </p:txBody>
      </p:sp>
      <p:sp>
        <p:nvSpPr>
          <p:cNvPr id="3" name="Content Placeholder 2">
            <a:extLst>
              <a:ext uri="{FF2B5EF4-FFF2-40B4-BE49-F238E27FC236}">
                <a16:creationId xmlns:a16="http://schemas.microsoft.com/office/drawing/2014/main" id="{6843BDF2-33D0-46A3-9889-DD5908AD532F}"/>
              </a:ext>
            </a:extLst>
          </p:cNvPr>
          <p:cNvSpPr>
            <a:spLocks noGrp="1"/>
          </p:cNvSpPr>
          <p:nvPr>
            <p:ph idx="1"/>
          </p:nvPr>
        </p:nvSpPr>
        <p:spPr/>
        <p:txBody>
          <a:bodyPr>
            <a:normAutofit/>
          </a:bodyPr>
          <a:lstStyle/>
          <a:p>
            <a:pPr marL="457200" indent="-457200">
              <a:buFont typeface="+mj-lt"/>
              <a:buAutoNum type="arabicPeriod"/>
            </a:pPr>
            <a:r>
              <a:rPr lang="en-US" sz="2400" dirty="0"/>
              <a:t>Library Sort was proposed by Michael A. Bender, Martín </a:t>
            </a:r>
            <a:r>
              <a:rPr lang="en-US" sz="2400" dirty="0" err="1"/>
              <a:t>Farach</a:t>
            </a:r>
            <a:r>
              <a:rPr lang="en-US" sz="2400" dirty="0"/>
              <a:t>-Colton, and Miguel </a:t>
            </a:r>
            <a:r>
              <a:rPr lang="en-US" sz="2400" dirty="0" err="1"/>
              <a:t>Mosteiro</a:t>
            </a:r>
            <a:r>
              <a:rPr lang="en-US" sz="2400" dirty="0"/>
              <a:t> in 2004.</a:t>
            </a:r>
          </a:p>
          <a:p>
            <a:pPr marL="457200" indent="-457200">
              <a:buFont typeface="+mj-lt"/>
              <a:buAutoNum type="arabicPeriod"/>
            </a:pPr>
            <a:r>
              <a:rPr lang="en-US" sz="2400" dirty="0"/>
              <a:t>They published a paper in 2006 which is titled as "Insertion Sort is O(</a:t>
            </a:r>
            <a:r>
              <a:rPr lang="en-US" sz="2400" dirty="0" err="1"/>
              <a:t>nlogn</a:t>
            </a:r>
            <a:r>
              <a:rPr lang="en-US" sz="2400" dirty="0"/>
              <a:t>)".</a:t>
            </a:r>
          </a:p>
          <a:p>
            <a:pPr marL="457200" indent="-457200">
              <a:buFont typeface="+mj-lt"/>
              <a:buAutoNum type="arabicPeriod"/>
            </a:pPr>
            <a:r>
              <a:rPr lang="en-US" sz="2400" dirty="0"/>
              <a:t>The inventors gave an arbitrary idea of the library sort rather than implementing the code or giving any kind of proper algorithm of the essential parts such as insertion and rebalancing.</a:t>
            </a:r>
          </a:p>
        </p:txBody>
      </p:sp>
    </p:spTree>
    <p:extLst>
      <p:ext uri="{BB962C8B-B14F-4D97-AF65-F5344CB8AC3E}">
        <p14:creationId xmlns:p14="http://schemas.microsoft.com/office/powerpoint/2010/main" val="52980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E65F1-8670-4990-BE2D-2F1D3CAE7B6C}"/>
              </a:ext>
            </a:extLst>
          </p:cNvPr>
          <p:cNvSpPr>
            <a:spLocks noGrp="1"/>
          </p:cNvSpPr>
          <p:nvPr>
            <p:ph type="title"/>
          </p:nvPr>
        </p:nvSpPr>
        <p:spPr/>
        <p:txBody>
          <a:bodyPr/>
          <a:lstStyle/>
          <a:p>
            <a:r>
              <a:rPr lang="en-US" b="1" dirty="0"/>
              <a:t>Main 3 parts of Library Sort </a:t>
            </a:r>
          </a:p>
        </p:txBody>
      </p:sp>
      <p:graphicFrame>
        <p:nvGraphicFramePr>
          <p:cNvPr id="10" name="Table 4">
            <a:extLst>
              <a:ext uri="{FF2B5EF4-FFF2-40B4-BE49-F238E27FC236}">
                <a16:creationId xmlns:a16="http://schemas.microsoft.com/office/drawing/2014/main" id="{CEED01DA-BC72-4388-A78E-6750937055A5}"/>
              </a:ext>
            </a:extLst>
          </p:cNvPr>
          <p:cNvGraphicFramePr>
            <a:graphicFrameLocks noGrp="1"/>
          </p:cNvGraphicFramePr>
          <p:nvPr>
            <p:ph idx="1"/>
            <p:extLst>
              <p:ext uri="{D42A27DB-BD31-4B8C-83A1-F6EECF244321}">
                <p14:modId xmlns:p14="http://schemas.microsoft.com/office/powerpoint/2010/main" val="4291788985"/>
              </p:ext>
            </p:extLst>
          </p:nvPr>
        </p:nvGraphicFramePr>
        <p:xfrm>
          <a:off x="1096962" y="2123440"/>
          <a:ext cx="9946959" cy="4063999"/>
        </p:xfrm>
        <a:graphic>
          <a:graphicData uri="http://schemas.openxmlformats.org/drawingml/2006/table">
            <a:tbl>
              <a:tblPr firstRow="1" bandRow="1">
                <a:noFill/>
                <a:tableStyleId>{3B4B98B0-60AC-42C2-AFA5-B58CD77FA1E5}</a:tableStyleId>
              </a:tblPr>
              <a:tblGrid>
                <a:gridCol w="3339571">
                  <a:extLst>
                    <a:ext uri="{9D8B030D-6E8A-4147-A177-3AD203B41FA5}">
                      <a16:colId xmlns:a16="http://schemas.microsoft.com/office/drawing/2014/main" val="945233394"/>
                    </a:ext>
                  </a:extLst>
                </a:gridCol>
                <a:gridCol w="3291735">
                  <a:extLst>
                    <a:ext uri="{9D8B030D-6E8A-4147-A177-3AD203B41FA5}">
                      <a16:colId xmlns:a16="http://schemas.microsoft.com/office/drawing/2014/main" val="2572263168"/>
                    </a:ext>
                  </a:extLst>
                </a:gridCol>
                <a:gridCol w="3315653">
                  <a:extLst>
                    <a:ext uri="{9D8B030D-6E8A-4147-A177-3AD203B41FA5}">
                      <a16:colId xmlns:a16="http://schemas.microsoft.com/office/drawing/2014/main" val="1765783061"/>
                    </a:ext>
                  </a:extLst>
                </a:gridCol>
              </a:tblGrid>
              <a:tr h="2225929">
                <a:tc>
                  <a:txBody>
                    <a:bodyPr/>
                    <a:lstStyle/>
                    <a:p>
                      <a:r>
                        <a:rPr lang="en-US" sz="2400" b="0" cap="all" spc="150" dirty="0">
                          <a:solidFill>
                            <a:schemeClr val="lt1"/>
                          </a:solidFill>
                        </a:rPr>
                        <a:t>1.Binary search with gaps</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2.Insertion</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3.Re-balancing </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1838070">
                <a:tc>
                  <a:txBody>
                    <a:bodyPr/>
                    <a:lstStyle/>
                    <a:p>
                      <a:r>
                        <a:rPr lang="en-US" sz="1400" cap="none" spc="0" dirty="0">
                          <a:solidFill>
                            <a:schemeClr val="tx1"/>
                          </a:solidFill>
                        </a:rPr>
                        <a:t>In library sort we have to search a number  and the best search for an array is found by binary 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The value of gap which is denoted by epsilon, the range gap is given but it is yet to be implemented.</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r>
                        <a:rPr lang="en-US" sz="1400" cap="none" spc="0" dirty="0">
                          <a:solidFill>
                            <a:schemeClr val="tx1"/>
                          </a:solidFill>
                        </a:rPr>
                        <a:t>Insertion is done for </a:t>
                      </a:r>
                      <a:r>
                        <a:rPr lang="en-US" sz="1400" cap="none" spc="0" dirty="0" err="1">
                          <a:solidFill>
                            <a:schemeClr val="tx1"/>
                          </a:solidFill>
                        </a:rPr>
                        <a:t>logn</a:t>
                      </a:r>
                      <a:r>
                        <a:rPr lang="en-US" sz="1400" cap="none" spc="0" dirty="0">
                          <a:solidFill>
                            <a:schemeClr val="tx1"/>
                          </a:solidFill>
                        </a:rPr>
                        <a:t> rounds and the size of the new array is (1 + ε)n.</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Re balancing is done after inserting 2^i elements. It accounts cost and time of the library sorting algorithm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bl>
          </a:graphicData>
        </a:graphic>
      </p:graphicFrame>
    </p:spTree>
    <p:extLst>
      <p:ext uri="{BB962C8B-B14F-4D97-AF65-F5344CB8AC3E}">
        <p14:creationId xmlns:p14="http://schemas.microsoft.com/office/powerpoint/2010/main" val="187883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83B53-97EA-4065-A09E-67E8D8691C95}"/>
              </a:ext>
            </a:extLst>
          </p:cNvPr>
          <p:cNvSpPr>
            <a:spLocks noGrp="1"/>
          </p:cNvSpPr>
          <p:nvPr>
            <p:ph type="title"/>
          </p:nvPr>
        </p:nvSpPr>
        <p:spPr/>
        <p:txBody>
          <a:bodyPr/>
          <a:lstStyle/>
          <a:p>
            <a:r>
              <a:rPr lang="en-US" b="1" dirty="0"/>
              <a:t>Pseudocode</a:t>
            </a:r>
          </a:p>
        </p:txBody>
      </p:sp>
      <p:pic>
        <p:nvPicPr>
          <p:cNvPr id="8" name="Content Placeholder 3">
            <a:extLst>
              <a:ext uri="{FF2B5EF4-FFF2-40B4-BE49-F238E27FC236}">
                <a16:creationId xmlns:a16="http://schemas.microsoft.com/office/drawing/2014/main" id="{ABB7AD1D-B1F4-405A-A9A4-01BC206F8673}"/>
              </a:ext>
            </a:extLst>
          </p:cNvPr>
          <p:cNvPicPr>
            <a:picLocks noChangeAspect="1"/>
          </p:cNvPicPr>
          <p:nvPr/>
        </p:nvPicPr>
        <p:blipFill>
          <a:blip r:embed="rId2"/>
          <a:stretch>
            <a:fillRect/>
          </a:stretch>
        </p:blipFill>
        <p:spPr>
          <a:xfrm>
            <a:off x="6126480" y="2091267"/>
            <a:ext cx="5305281" cy="3513666"/>
          </a:xfrm>
          <a:prstGeom prst="rect">
            <a:avLst/>
          </a:prstGeom>
        </p:spPr>
      </p:pic>
      <p:pic>
        <p:nvPicPr>
          <p:cNvPr id="10" name="Picture 9">
            <a:extLst>
              <a:ext uri="{FF2B5EF4-FFF2-40B4-BE49-F238E27FC236}">
                <a16:creationId xmlns:a16="http://schemas.microsoft.com/office/drawing/2014/main" id="{04FC1376-3F2C-4E78-ACA5-830AAF4DCD8F}"/>
              </a:ext>
            </a:extLst>
          </p:cNvPr>
          <p:cNvPicPr>
            <a:picLocks noChangeAspect="1"/>
          </p:cNvPicPr>
          <p:nvPr/>
        </p:nvPicPr>
        <p:blipFill>
          <a:blip r:embed="rId3"/>
          <a:stretch>
            <a:fillRect/>
          </a:stretch>
        </p:blipFill>
        <p:spPr>
          <a:xfrm>
            <a:off x="499533" y="2116668"/>
            <a:ext cx="5596467" cy="3496731"/>
          </a:xfrm>
          <a:prstGeom prst="rect">
            <a:avLst/>
          </a:prstGeom>
        </p:spPr>
      </p:pic>
      <p:sp>
        <p:nvSpPr>
          <p:cNvPr id="14" name="Content Placeholder 13">
            <a:extLst>
              <a:ext uri="{FF2B5EF4-FFF2-40B4-BE49-F238E27FC236}">
                <a16:creationId xmlns:a16="http://schemas.microsoft.com/office/drawing/2014/main" id="{6D5D3B9D-2ABB-4EDF-BCCA-8CE3F82125D6}"/>
              </a:ext>
            </a:extLst>
          </p:cNvPr>
          <p:cNvSpPr>
            <a:spLocks noGrp="1"/>
          </p:cNvSpPr>
          <p:nvPr>
            <p:ph idx="1"/>
          </p:nvPr>
        </p:nvSpPr>
        <p:spPr/>
        <p:txBody>
          <a:bodyPr/>
          <a:lstStyle/>
          <a:p>
            <a:pPr marL="0" indent="0">
              <a:buNone/>
            </a:pPr>
            <a:r>
              <a:rPr lang="en-US" dirty="0"/>
              <a:t> </a:t>
            </a:r>
          </a:p>
        </p:txBody>
      </p:sp>
    </p:spTree>
    <p:extLst>
      <p:ext uri="{BB962C8B-B14F-4D97-AF65-F5344CB8AC3E}">
        <p14:creationId xmlns:p14="http://schemas.microsoft.com/office/powerpoint/2010/main" val="2132098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6DF2-3FE9-4EE2-B7FF-7068ED73AB9C}"/>
              </a:ext>
            </a:extLst>
          </p:cNvPr>
          <p:cNvSpPr>
            <a:spLocks noGrp="1"/>
          </p:cNvSpPr>
          <p:nvPr>
            <p:ph type="title"/>
          </p:nvPr>
        </p:nvSpPr>
        <p:spPr/>
        <p:txBody>
          <a:bodyPr/>
          <a:lstStyle/>
          <a:p>
            <a:r>
              <a:rPr lang="en-US" b="1" dirty="0"/>
              <a:t>Complexity Analysis</a:t>
            </a:r>
          </a:p>
        </p:txBody>
      </p:sp>
      <p:sp>
        <p:nvSpPr>
          <p:cNvPr id="3" name="Content Placeholder 2">
            <a:extLst>
              <a:ext uri="{FF2B5EF4-FFF2-40B4-BE49-F238E27FC236}">
                <a16:creationId xmlns:a16="http://schemas.microsoft.com/office/drawing/2014/main" id="{C9B3B42D-2B3E-49CD-B782-B64F01CCF246}"/>
              </a:ext>
            </a:extLst>
          </p:cNvPr>
          <p:cNvSpPr>
            <a:spLocks noGrp="1"/>
          </p:cNvSpPr>
          <p:nvPr>
            <p:ph idx="1"/>
          </p:nvPr>
        </p:nvSpPr>
        <p:spPr/>
        <p:txBody>
          <a:bodyPr>
            <a:normAutofit/>
          </a:bodyPr>
          <a:lstStyle/>
          <a:p>
            <a:pPr>
              <a:buFont typeface="Wingdings" panose="05000000000000000000" pitchFamily="2" charset="2"/>
              <a:buChar char="q"/>
            </a:pPr>
            <a:r>
              <a:rPr lang="en-US" sz="3600" dirty="0"/>
              <a:t> Worst-case situation      </a:t>
            </a:r>
            <a:r>
              <a:rPr lang="en-US" sz="3600" dirty="0">
                <a:sym typeface="Wingdings" panose="05000000000000000000" pitchFamily="2" charset="2"/>
              </a:rPr>
              <a:t></a:t>
            </a:r>
            <a:r>
              <a:rPr lang="en-US" sz="3600" dirty="0"/>
              <a:t>  O(n^2).</a:t>
            </a:r>
          </a:p>
          <a:p>
            <a:pPr>
              <a:buFont typeface="Wingdings" panose="05000000000000000000" pitchFamily="2" charset="2"/>
              <a:buChar char="q"/>
            </a:pPr>
            <a:r>
              <a:rPr lang="en-US" sz="3600" dirty="0"/>
              <a:t> Best-case situation        </a:t>
            </a:r>
            <a:r>
              <a:rPr lang="en-US" sz="3600" dirty="0">
                <a:sym typeface="Wingdings" panose="05000000000000000000" pitchFamily="2" charset="2"/>
              </a:rPr>
              <a:t></a:t>
            </a:r>
            <a:r>
              <a:rPr lang="en-US" sz="3600" dirty="0"/>
              <a:t>  O(n log n).</a:t>
            </a:r>
          </a:p>
          <a:p>
            <a:pPr>
              <a:buFont typeface="Wingdings" panose="05000000000000000000" pitchFamily="2" charset="2"/>
              <a:buChar char="q"/>
            </a:pPr>
            <a:r>
              <a:rPr lang="en-US" sz="3600" dirty="0"/>
              <a:t> Average-case situation  </a:t>
            </a:r>
            <a:r>
              <a:rPr lang="en-US" sz="3600" dirty="0">
                <a:sym typeface="Wingdings" panose="05000000000000000000" pitchFamily="2" charset="2"/>
              </a:rPr>
              <a:t></a:t>
            </a:r>
            <a:r>
              <a:rPr lang="en-US" sz="3600" dirty="0"/>
              <a:t>  O(n log n).</a:t>
            </a:r>
          </a:p>
        </p:txBody>
      </p:sp>
    </p:spTree>
    <p:extLst>
      <p:ext uri="{BB962C8B-B14F-4D97-AF65-F5344CB8AC3E}">
        <p14:creationId xmlns:p14="http://schemas.microsoft.com/office/powerpoint/2010/main" val="3074615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F16A-FBB0-43C3-BA9F-F13287CB38BB}"/>
              </a:ext>
            </a:extLst>
          </p:cNvPr>
          <p:cNvSpPr>
            <a:spLocks noGrp="1"/>
          </p:cNvSpPr>
          <p:nvPr>
            <p:ph type="title"/>
          </p:nvPr>
        </p:nvSpPr>
        <p:spPr/>
        <p:txBody>
          <a:bodyPr>
            <a:normAutofit/>
          </a:bodyPr>
          <a:lstStyle/>
          <a:p>
            <a:r>
              <a:rPr lang="en-US" sz="3200" b="1" dirty="0"/>
              <a:t>Attributes of the Library Sorting Algorithm</a:t>
            </a:r>
          </a:p>
        </p:txBody>
      </p:sp>
      <p:sp>
        <p:nvSpPr>
          <p:cNvPr id="3" name="Content Placeholder 2">
            <a:extLst>
              <a:ext uri="{FF2B5EF4-FFF2-40B4-BE49-F238E27FC236}">
                <a16:creationId xmlns:a16="http://schemas.microsoft.com/office/drawing/2014/main" id="{EFF6AD49-87B9-4ED4-B7DC-594285CAD02F}"/>
              </a:ext>
            </a:extLst>
          </p:cNvPr>
          <p:cNvSpPr>
            <a:spLocks noGrp="1"/>
          </p:cNvSpPr>
          <p:nvPr>
            <p:ph idx="1"/>
          </p:nvPr>
        </p:nvSpPr>
        <p:spPr/>
        <p:txBody>
          <a:bodyPr>
            <a:normAutofit/>
          </a:bodyPr>
          <a:lstStyle/>
          <a:p>
            <a:pPr>
              <a:buFont typeface="Wingdings" panose="05000000000000000000" pitchFamily="2" charset="2"/>
              <a:buChar char="Ø"/>
            </a:pPr>
            <a:r>
              <a:rPr lang="en-US" sz="2800" dirty="0"/>
              <a:t> Stable</a:t>
            </a:r>
          </a:p>
          <a:p>
            <a:pPr>
              <a:buFont typeface="Wingdings" panose="05000000000000000000" pitchFamily="2" charset="2"/>
              <a:buChar char="Ø"/>
            </a:pPr>
            <a:r>
              <a:rPr lang="en-US" sz="2800" dirty="0"/>
              <a:t> Out Of Place</a:t>
            </a:r>
          </a:p>
          <a:p>
            <a:pPr>
              <a:buFont typeface="Wingdings" panose="05000000000000000000" pitchFamily="2" charset="2"/>
              <a:buChar char="Ø"/>
            </a:pPr>
            <a:r>
              <a:rPr lang="en-US" sz="2800" dirty="0"/>
              <a:t> Offline </a:t>
            </a:r>
          </a:p>
          <a:p>
            <a:pPr>
              <a:buFont typeface="Wingdings" panose="05000000000000000000" pitchFamily="2" charset="2"/>
              <a:buChar char="Ø"/>
            </a:pPr>
            <a:r>
              <a:rPr lang="en-US" sz="2800" dirty="0"/>
              <a:t> </a:t>
            </a:r>
            <a:r>
              <a:rPr lang="en-US" sz="2800" dirty="0" err="1"/>
              <a:t>Inadaptive</a:t>
            </a:r>
            <a:endParaRPr lang="en-US" sz="2800" dirty="0"/>
          </a:p>
          <a:p>
            <a:pPr>
              <a:buFont typeface="Wingdings" panose="05000000000000000000" pitchFamily="2" charset="2"/>
              <a:buChar char="Ø"/>
            </a:pPr>
            <a:r>
              <a:rPr lang="en-US" sz="2800" dirty="0"/>
              <a:t> Comparison Based</a:t>
            </a:r>
          </a:p>
        </p:txBody>
      </p:sp>
    </p:spTree>
    <p:extLst>
      <p:ext uri="{BB962C8B-B14F-4D97-AF65-F5344CB8AC3E}">
        <p14:creationId xmlns:p14="http://schemas.microsoft.com/office/powerpoint/2010/main" val="3115987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772D-6933-41C9-A53C-251BDF63634A}"/>
              </a:ext>
            </a:extLst>
          </p:cNvPr>
          <p:cNvSpPr>
            <a:spLocks noGrp="1"/>
          </p:cNvSpPr>
          <p:nvPr>
            <p:ph type="title"/>
          </p:nvPr>
        </p:nvSpPr>
        <p:spPr/>
        <p:txBody>
          <a:bodyPr/>
          <a:lstStyle/>
          <a:p>
            <a:r>
              <a:rPr lang="en-US" b="1" dirty="0"/>
              <a:t>Simulation of Library Sort</a:t>
            </a:r>
          </a:p>
        </p:txBody>
      </p:sp>
      <p:graphicFrame>
        <p:nvGraphicFramePr>
          <p:cNvPr id="13" name="Table 13">
            <a:extLst>
              <a:ext uri="{FF2B5EF4-FFF2-40B4-BE49-F238E27FC236}">
                <a16:creationId xmlns:a16="http://schemas.microsoft.com/office/drawing/2014/main" id="{7F765465-68FE-49BC-BDCA-CA66AC455801}"/>
              </a:ext>
            </a:extLst>
          </p:cNvPr>
          <p:cNvGraphicFramePr>
            <a:graphicFrameLocks noGrp="1"/>
          </p:cNvGraphicFramePr>
          <p:nvPr>
            <p:ph idx="1"/>
            <p:extLst>
              <p:ext uri="{D42A27DB-BD31-4B8C-83A1-F6EECF244321}">
                <p14:modId xmlns:p14="http://schemas.microsoft.com/office/powerpoint/2010/main" val="1891968343"/>
              </p:ext>
            </p:extLst>
          </p:nvPr>
        </p:nvGraphicFramePr>
        <p:xfrm>
          <a:off x="1096963" y="2189018"/>
          <a:ext cx="10058400" cy="36576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542442558"/>
                    </a:ext>
                  </a:extLst>
                </a:gridCol>
                <a:gridCol w="838200">
                  <a:extLst>
                    <a:ext uri="{9D8B030D-6E8A-4147-A177-3AD203B41FA5}">
                      <a16:colId xmlns:a16="http://schemas.microsoft.com/office/drawing/2014/main" val="1419183761"/>
                    </a:ext>
                  </a:extLst>
                </a:gridCol>
                <a:gridCol w="838200">
                  <a:extLst>
                    <a:ext uri="{9D8B030D-6E8A-4147-A177-3AD203B41FA5}">
                      <a16:colId xmlns:a16="http://schemas.microsoft.com/office/drawing/2014/main" val="455652919"/>
                    </a:ext>
                  </a:extLst>
                </a:gridCol>
                <a:gridCol w="838200">
                  <a:extLst>
                    <a:ext uri="{9D8B030D-6E8A-4147-A177-3AD203B41FA5}">
                      <a16:colId xmlns:a16="http://schemas.microsoft.com/office/drawing/2014/main" val="2607921213"/>
                    </a:ext>
                  </a:extLst>
                </a:gridCol>
                <a:gridCol w="838200">
                  <a:extLst>
                    <a:ext uri="{9D8B030D-6E8A-4147-A177-3AD203B41FA5}">
                      <a16:colId xmlns:a16="http://schemas.microsoft.com/office/drawing/2014/main" val="122539548"/>
                    </a:ext>
                  </a:extLst>
                </a:gridCol>
                <a:gridCol w="838200">
                  <a:extLst>
                    <a:ext uri="{9D8B030D-6E8A-4147-A177-3AD203B41FA5}">
                      <a16:colId xmlns:a16="http://schemas.microsoft.com/office/drawing/2014/main" val="1875119004"/>
                    </a:ext>
                  </a:extLst>
                </a:gridCol>
                <a:gridCol w="838200">
                  <a:extLst>
                    <a:ext uri="{9D8B030D-6E8A-4147-A177-3AD203B41FA5}">
                      <a16:colId xmlns:a16="http://schemas.microsoft.com/office/drawing/2014/main" val="3407494497"/>
                    </a:ext>
                  </a:extLst>
                </a:gridCol>
                <a:gridCol w="838200">
                  <a:extLst>
                    <a:ext uri="{9D8B030D-6E8A-4147-A177-3AD203B41FA5}">
                      <a16:colId xmlns:a16="http://schemas.microsoft.com/office/drawing/2014/main" val="3687114826"/>
                    </a:ext>
                  </a:extLst>
                </a:gridCol>
                <a:gridCol w="838200">
                  <a:extLst>
                    <a:ext uri="{9D8B030D-6E8A-4147-A177-3AD203B41FA5}">
                      <a16:colId xmlns:a16="http://schemas.microsoft.com/office/drawing/2014/main" val="309430589"/>
                    </a:ext>
                  </a:extLst>
                </a:gridCol>
                <a:gridCol w="838200">
                  <a:extLst>
                    <a:ext uri="{9D8B030D-6E8A-4147-A177-3AD203B41FA5}">
                      <a16:colId xmlns:a16="http://schemas.microsoft.com/office/drawing/2014/main" val="287547235"/>
                    </a:ext>
                  </a:extLst>
                </a:gridCol>
                <a:gridCol w="838200">
                  <a:extLst>
                    <a:ext uri="{9D8B030D-6E8A-4147-A177-3AD203B41FA5}">
                      <a16:colId xmlns:a16="http://schemas.microsoft.com/office/drawing/2014/main" val="1574869624"/>
                    </a:ext>
                  </a:extLst>
                </a:gridCol>
                <a:gridCol w="838200">
                  <a:extLst>
                    <a:ext uri="{9D8B030D-6E8A-4147-A177-3AD203B41FA5}">
                      <a16:colId xmlns:a16="http://schemas.microsoft.com/office/drawing/2014/main" val="1530699291"/>
                    </a:ext>
                  </a:extLst>
                </a:gridCol>
              </a:tblGrid>
              <a:tr h="290022">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2363227116"/>
                  </a:ext>
                </a:extLst>
              </a:tr>
            </a:tbl>
          </a:graphicData>
        </a:graphic>
      </p:graphicFrame>
      <p:sp>
        <p:nvSpPr>
          <p:cNvPr id="14" name="Rectangle 13">
            <a:extLst>
              <a:ext uri="{FF2B5EF4-FFF2-40B4-BE49-F238E27FC236}">
                <a16:creationId xmlns:a16="http://schemas.microsoft.com/office/drawing/2014/main" id="{499F7A93-E3B4-43E6-B00E-06785AC8C6CB}"/>
              </a:ext>
            </a:extLst>
          </p:cNvPr>
          <p:cNvSpPr/>
          <p:nvPr/>
        </p:nvSpPr>
        <p:spPr>
          <a:xfrm>
            <a:off x="10451234" y="2849880"/>
            <a:ext cx="1084983" cy="13685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Sorted array with gap</a:t>
            </a:r>
          </a:p>
        </p:txBody>
      </p:sp>
      <p:cxnSp>
        <p:nvCxnSpPr>
          <p:cNvPr id="21" name="Straight Arrow Connector 20">
            <a:extLst>
              <a:ext uri="{FF2B5EF4-FFF2-40B4-BE49-F238E27FC236}">
                <a16:creationId xmlns:a16="http://schemas.microsoft.com/office/drawing/2014/main" id="{1D176665-686C-4F48-AA00-BC9CCBA67BC3}"/>
              </a:ext>
            </a:extLst>
          </p:cNvPr>
          <p:cNvCxnSpPr/>
          <p:nvPr/>
        </p:nvCxnSpPr>
        <p:spPr>
          <a:xfrm>
            <a:off x="9411855" y="2697018"/>
            <a:ext cx="868218" cy="731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4EF0F46-2C53-4A58-A260-DD28F2361F09}"/>
              </a:ext>
            </a:extLst>
          </p:cNvPr>
          <p:cNvPicPr>
            <a:picLocks noChangeAspect="1"/>
          </p:cNvPicPr>
          <p:nvPr/>
        </p:nvPicPr>
        <p:blipFill>
          <a:blip r:embed="rId2"/>
          <a:stretch>
            <a:fillRect/>
          </a:stretch>
        </p:blipFill>
        <p:spPr>
          <a:xfrm>
            <a:off x="1096963" y="4960799"/>
            <a:ext cx="7537307" cy="470719"/>
          </a:xfrm>
          <a:prstGeom prst="rect">
            <a:avLst/>
          </a:prstGeom>
        </p:spPr>
      </p:pic>
      <p:pic>
        <p:nvPicPr>
          <p:cNvPr id="33" name="Picture 32">
            <a:extLst>
              <a:ext uri="{FF2B5EF4-FFF2-40B4-BE49-F238E27FC236}">
                <a16:creationId xmlns:a16="http://schemas.microsoft.com/office/drawing/2014/main" id="{F10A351B-BA0D-4BE6-9CC5-1CF431D20AA7}"/>
              </a:ext>
            </a:extLst>
          </p:cNvPr>
          <p:cNvPicPr>
            <a:picLocks noChangeAspect="1"/>
          </p:cNvPicPr>
          <p:nvPr/>
        </p:nvPicPr>
        <p:blipFill>
          <a:blip r:embed="rId3"/>
          <a:stretch>
            <a:fillRect/>
          </a:stretch>
        </p:blipFill>
        <p:spPr>
          <a:xfrm>
            <a:off x="8317121" y="5431518"/>
            <a:ext cx="873061" cy="460782"/>
          </a:xfrm>
          <a:prstGeom prst="rect">
            <a:avLst/>
          </a:prstGeom>
        </p:spPr>
      </p:pic>
      <p:pic>
        <p:nvPicPr>
          <p:cNvPr id="34" name="Picture 33">
            <a:extLst>
              <a:ext uri="{FF2B5EF4-FFF2-40B4-BE49-F238E27FC236}">
                <a16:creationId xmlns:a16="http://schemas.microsoft.com/office/drawing/2014/main" id="{A609FB8B-F3D5-4CCF-856B-5B0D02D815F1}"/>
              </a:ext>
            </a:extLst>
          </p:cNvPr>
          <p:cNvPicPr>
            <a:picLocks noChangeAspect="1"/>
          </p:cNvPicPr>
          <p:nvPr/>
        </p:nvPicPr>
        <p:blipFill>
          <a:blip r:embed="rId4"/>
          <a:stretch>
            <a:fillRect/>
          </a:stretch>
        </p:blipFill>
        <p:spPr>
          <a:xfrm>
            <a:off x="8905306" y="5861069"/>
            <a:ext cx="2749534" cy="584775"/>
          </a:xfrm>
          <a:prstGeom prst="rect">
            <a:avLst/>
          </a:prstGeom>
        </p:spPr>
      </p:pic>
    </p:spTree>
    <p:extLst>
      <p:ext uri="{BB962C8B-B14F-4D97-AF65-F5344CB8AC3E}">
        <p14:creationId xmlns:p14="http://schemas.microsoft.com/office/powerpoint/2010/main" val="2458898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CA46A-3A89-4828-A873-98194E2B7EBC}"/>
              </a:ext>
            </a:extLst>
          </p:cNvPr>
          <p:cNvSpPr>
            <a:spLocks noGrp="1"/>
          </p:cNvSpPr>
          <p:nvPr>
            <p:ph idx="1"/>
          </p:nvPr>
        </p:nvSpPr>
        <p:spPr>
          <a:xfrm>
            <a:off x="671946" y="646854"/>
            <a:ext cx="10880436" cy="5564292"/>
          </a:xfrm>
        </p:spPr>
        <p:style>
          <a:lnRef idx="2">
            <a:schemeClr val="dk1"/>
          </a:lnRef>
          <a:fillRef idx="1">
            <a:schemeClr val="lt1"/>
          </a:fillRef>
          <a:effectRef idx="0">
            <a:schemeClr val="dk1"/>
          </a:effectRef>
          <a:fontRef idx="minor">
            <a:schemeClr val="dk1"/>
          </a:fontRef>
        </p:style>
        <p:txBody>
          <a:bodyPr/>
          <a:lstStyle/>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graphicFrame>
        <p:nvGraphicFramePr>
          <p:cNvPr id="16" name="Table 16">
            <a:extLst>
              <a:ext uri="{FF2B5EF4-FFF2-40B4-BE49-F238E27FC236}">
                <a16:creationId xmlns:a16="http://schemas.microsoft.com/office/drawing/2014/main" id="{9FD52C29-D708-481D-A80F-5B87440CF721}"/>
              </a:ext>
            </a:extLst>
          </p:cNvPr>
          <p:cNvGraphicFramePr>
            <a:graphicFrameLocks noGrp="1"/>
          </p:cNvGraphicFramePr>
          <p:nvPr>
            <p:extLst>
              <p:ext uri="{D42A27DB-BD31-4B8C-83A1-F6EECF244321}">
                <p14:modId xmlns:p14="http://schemas.microsoft.com/office/powerpoint/2010/main" val="568390640"/>
              </p:ext>
            </p:extLst>
          </p:nvPr>
        </p:nvGraphicFramePr>
        <p:xfrm>
          <a:off x="1152234" y="2093027"/>
          <a:ext cx="10367820" cy="805410"/>
        </p:xfrm>
        <a:graphic>
          <a:graphicData uri="http://schemas.openxmlformats.org/drawingml/2006/table">
            <a:tbl>
              <a:tblPr firstRow="1" bandRow="1">
                <a:tableStyleId>{5C22544A-7EE6-4342-B048-85BDC9FD1C3A}</a:tableStyleId>
              </a:tblPr>
              <a:tblGrid>
                <a:gridCol w="778977">
                  <a:extLst>
                    <a:ext uri="{9D8B030D-6E8A-4147-A177-3AD203B41FA5}">
                      <a16:colId xmlns:a16="http://schemas.microsoft.com/office/drawing/2014/main" val="2999359354"/>
                    </a:ext>
                  </a:extLst>
                </a:gridCol>
                <a:gridCol w="871713">
                  <a:extLst>
                    <a:ext uri="{9D8B030D-6E8A-4147-A177-3AD203B41FA5}">
                      <a16:colId xmlns:a16="http://schemas.microsoft.com/office/drawing/2014/main" val="4099639654"/>
                    </a:ext>
                  </a:extLst>
                </a:gridCol>
                <a:gridCol w="871713">
                  <a:extLst>
                    <a:ext uri="{9D8B030D-6E8A-4147-A177-3AD203B41FA5}">
                      <a16:colId xmlns:a16="http://schemas.microsoft.com/office/drawing/2014/main" val="2605695654"/>
                    </a:ext>
                  </a:extLst>
                </a:gridCol>
                <a:gridCol w="871713">
                  <a:extLst>
                    <a:ext uri="{9D8B030D-6E8A-4147-A177-3AD203B41FA5}">
                      <a16:colId xmlns:a16="http://schemas.microsoft.com/office/drawing/2014/main" val="4229917719"/>
                    </a:ext>
                  </a:extLst>
                </a:gridCol>
                <a:gridCol w="871713">
                  <a:extLst>
                    <a:ext uri="{9D8B030D-6E8A-4147-A177-3AD203B41FA5}">
                      <a16:colId xmlns:a16="http://schemas.microsoft.com/office/drawing/2014/main" val="2164303529"/>
                    </a:ext>
                  </a:extLst>
                </a:gridCol>
                <a:gridCol w="871713">
                  <a:extLst>
                    <a:ext uri="{9D8B030D-6E8A-4147-A177-3AD203B41FA5}">
                      <a16:colId xmlns:a16="http://schemas.microsoft.com/office/drawing/2014/main" val="344778917"/>
                    </a:ext>
                  </a:extLst>
                </a:gridCol>
                <a:gridCol w="871713">
                  <a:extLst>
                    <a:ext uri="{9D8B030D-6E8A-4147-A177-3AD203B41FA5}">
                      <a16:colId xmlns:a16="http://schemas.microsoft.com/office/drawing/2014/main" val="1529472210"/>
                    </a:ext>
                  </a:extLst>
                </a:gridCol>
                <a:gridCol w="871713">
                  <a:extLst>
                    <a:ext uri="{9D8B030D-6E8A-4147-A177-3AD203B41FA5}">
                      <a16:colId xmlns:a16="http://schemas.microsoft.com/office/drawing/2014/main" val="1463735623"/>
                    </a:ext>
                  </a:extLst>
                </a:gridCol>
                <a:gridCol w="871713">
                  <a:extLst>
                    <a:ext uri="{9D8B030D-6E8A-4147-A177-3AD203B41FA5}">
                      <a16:colId xmlns:a16="http://schemas.microsoft.com/office/drawing/2014/main" val="1698010944"/>
                    </a:ext>
                  </a:extLst>
                </a:gridCol>
                <a:gridCol w="871713">
                  <a:extLst>
                    <a:ext uri="{9D8B030D-6E8A-4147-A177-3AD203B41FA5}">
                      <a16:colId xmlns:a16="http://schemas.microsoft.com/office/drawing/2014/main" val="3022473499"/>
                    </a:ext>
                  </a:extLst>
                </a:gridCol>
                <a:gridCol w="871713">
                  <a:extLst>
                    <a:ext uri="{9D8B030D-6E8A-4147-A177-3AD203B41FA5}">
                      <a16:colId xmlns:a16="http://schemas.microsoft.com/office/drawing/2014/main" val="695198473"/>
                    </a:ext>
                  </a:extLst>
                </a:gridCol>
                <a:gridCol w="871713">
                  <a:extLst>
                    <a:ext uri="{9D8B030D-6E8A-4147-A177-3AD203B41FA5}">
                      <a16:colId xmlns:a16="http://schemas.microsoft.com/office/drawing/2014/main" val="2308783658"/>
                    </a:ext>
                  </a:extLst>
                </a:gridCol>
              </a:tblGrid>
              <a:tr h="805410">
                <a:tc>
                  <a:txBody>
                    <a:bodyPr/>
                    <a:lstStyle/>
                    <a:p>
                      <a:r>
                        <a:rPr lang="en-US" dirty="0"/>
                        <a:t>1</a:t>
                      </a:r>
                    </a:p>
                  </a:txBody>
                  <a:tcPr/>
                </a:tc>
                <a:tc>
                  <a:txBody>
                    <a:bodyPr/>
                    <a:lstStyle/>
                    <a:p>
                      <a:endParaRPr lang="en-US" dirty="0"/>
                    </a:p>
                  </a:txBody>
                  <a:tcPr/>
                </a:tc>
                <a:tc>
                  <a:txBody>
                    <a:bodyPr/>
                    <a:lstStyle/>
                    <a:p>
                      <a:r>
                        <a:rPr lang="en-US" dirty="0"/>
                        <a:t>2</a:t>
                      </a:r>
                    </a:p>
                  </a:txBody>
                  <a:tcPr/>
                </a:tc>
                <a:tc>
                  <a:txBody>
                    <a:bodyPr/>
                    <a:lstStyle/>
                    <a:p>
                      <a:endParaRPr lang="en-US" dirty="0"/>
                    </a:p>
                  </a:txBody>
                  <a:tcPr/>
                </a:tc>
                <a:tc>
                  <a:txBody>
                    <a:bodyPr/>
                    <a:lstStyle/>
                    <a:p>
                      <a:r>
                        <a:rPr lang="en-US" dirty="0"/>
                        <a:t>5</a:t>
                      </a:r>
                    </a:p>
                  </a:txBody>
                  <a:tcPr/>
                </a:tc>
                <a:tc>
                  <a:txBody>
                    <a:bodyPr/>
                    <a:lstStyle/>
                    <a:p>
                      <a:endParaRPr lang="en-US" dirty="0"/>
                    </a:p>
                  </a:txBody>
                  <a:tcPr/>
                </a:tc>
                <a:tc>
                  <a:txBody>
                    <a:bodyPr/>
                    <a:lstStyle/>
                    <a:p>
                      <a:r>
                        <a:rPr lang="en-US" dirty="0"/>
                        <a:t>10</a:t>
                      </a:r>
                    </a:p>
                  </a:txBody>
                  <a:tcPr/>
                </a:tc>
                <a:tc>
                  <a:txBody>
                    <a:bodyPr/>
                    <a:lstStyle/>
                    <a:p>
                      <a:endParaRPr lang="en-US" dirty="0"/>
                    </a:p>
                  </a:txBody>
                  <a:tcPr/>
                </a:tc>
                <a:tc>
                  <a:txBody>
                    <a:bodyPr/>
                    <a:lstStyle/>
                    <a:p>
                      <a:r>
                        <a:rPr lang="en-US" dirty="0"/>
                        <a:t>12</a:t>
                      </a:r>
                    </a:p>
                  </a:txBody>
                  <a:tcPr/>
                </a:tc>
                <a:tc>
                  <a:txBody>
                    <a:bodyPr/>
                    <a:lstStyle/>
                    <a:p>
                      <a:endParaRPr lang="en-US" dirty="0"/>
                    </a:p>
                  </a:txBody>
                  <a:tcPr/>
                </a:tc>
                <a:tc>
                  <a:txBody>
                    <a:bodyPr/>
                    <a:lstStyle/>
                    <a:p>
                      <a:r>
                        <a:rPr lang="en-US" dirty="0"/>
                        <a:t>15</a:t>
                      </a:r>
                    </a:p>
                  </a:txBody>
                  <a:tcPr/>
                </a:tc>
                <a:tc>
                  <a:txBody>
                    <a:bodyPr/>
                    <a:lstStyle/>
                    <a:p>
                      <a:endParaRPr lang="en-US" dirty="0"/>
                    </a:p>
                  </a:txBody>
                  <a:tcPr/>
                </a:tc>
                <a:extLst>
                  <a:ext uri="{0D108BD9-81ED-4DB2-BD59-A6C34878D82A}">
                    <a16:rowId xmlns:a16="http://schemas.microsoft.com/office/drawing/2014/main" val="1466312479"/>
                  </a:ext>
                </a:extLst>
              </a:tr>
            </a:tbl>
          </a:graphicData>
        </a:graphic>
      </p:graphicFrame>
      <p:graphicFrame>
        <p:nvGraphicFramePr>
          <p:cNvPr id="18" name="Table 18">
            <a:extLst>
              <a:ext uri="{FF2B5EF4-FFF2-40B4-BE49-F238E27FC236}">
                <a16:creationId xmlns:a16="http://schemas.microsoft.com/office/drawing/2014/main" id="{C4D5F2F2-8944-4F0D-B812-71362DE52EEB}"/>
              </a:ext>
            </a:extLst>
          </p:cNvPr>
          <p:cNvGraphicFramePr>
            <a:graphicFrameLocks noGrp="1"/>
          </p:cNvGraphicFramePr>
          <p:nvPr>
            <p:extLst>
              <p:ext uri="{D42A27DB-BD31-4B8C-83A1-F6EECF244321}">
                <p14:modId xmlns:p14="http://schemas.microsoft.com/office/powerpoint/2010/main" val="4176214027"/>
              </p:ext>
            </p:extLst>
          </p:nvPr>
        </p:nvGraphicFramePr>
        <p:xfrm>
          <a:off x="1152234" y="1365502"/>
          <a:ext cx="10305477" cy="592607"/>
        </p:xfrm>
        <a:graphic>
          <a:graphicData uri="http://schemas.openxmlformats.org/drawingml/2006/table">
            <a:tbl>
              <a:tblPr firstRow="1" bandRow="1">
                <a:tableStyleId>{073A0DAA-6AF3-43AB-8588-CEC1D06C72B9}</a:tableStyleId>
              </a:tblPr>
              <a:tblGrid>
                <a:gridCol w="848205">
                  <a:extLst>
                    <a:ext uri="{9D8B030D-6E8A-4147-A177-3AD203B41FA5}">
                      <a16:colId xmlns:a16="http://schemas.microsoft.com/office/drawing/2014/main" val="3923436691"/>
                    </a:ext>
                  </a:extLst>
                </a:gridCol>
                <a:gridCol w="859752">
                  <a:extLst>
                    <a:ext uri="{9D8B030D-6E8A-4147-A177-3AD203B41FA5}">
                      <a16:colId xmlns:a16="http://schemas.microsoft.com/office/drawing/2014/main" val="4186282934"/>
                    </a:ext>
                  </a:extLst>
                </a:gridCol>
                <a:gridCol w="859752">
                  <a:extLst>
                    <a:ext uri="{9D8B030D-6E8A-4147-A177-3AD203B41FA5}">
                      <a16:colId xmlns:a16="http://schemas.microsoft.com/office/drawing/2014/main" val="2065573069"/>
                    </a:ext>
                  </a:extLst>
                </a:gridCol>
                <a:gridCol w="859752">
                  <a:extLst>
                    <a:ext uri="{9D8B030D-6E8A-4147-A177-3AD203B41FA5}">
                      <a16:colId xmlns:a16="http://schemas.microsoft.com/office/drawing/2014/main" val="2540688538"/>
                    </a:ext>
                  </a:extLst>
                </a:gridCol>
                <a:gridCol w="859752">
                  <a:extLst>
                    <a:ext uri="{9D8B030D-6E8A-4147-A177-3AD203B41FA5}">
                      <a16:colId xmlns:a16="http://schemas.microsoft.com/office/drawing/2014/main" val="1046242046"/>
                    </a:ext>
                  </a:extLst>
                </a:gridCol>
                <a:gridCol w="859752">
                  <a:extLst>
                    <a:ext uri="{9D8B030D-6E8A-4147-A177-3AD203B41FA5}">
                      <a16:colId xmlns:a16="http://schemas.microsoft.com/office/drawing/2014/main" val="1059630521"/>
                    </a:ext>
                  </a:extLst>
                </a:gridCol>
                <a:gridCol w="859752">
                  <a:extLst>
                    <a:ext uri="{9D8B030D-6E8A-4147-A177-3AD203B41FA5}">
                      <a16:colId xmlns:a16="http://schemas.microsoft.com/office/drawing/2014/main" val="1593398974"/>
                    </a:ext>
                  </a:extLst>
                </a:gridCol>
                <a:gridCol w="859752">
                  <a:extLst>
                    <a:ext uri="{9D8B030D-6E8A-4147-A177-3AD203B41FA5}">
                      <a16:colId xmlns:a16="http://schemas.microsoft.com/office/drawing/2014/main" val="1866058821"/>
                    </a:ext>
                  </a:extLst>
                </a:gridCol>
                <a:gridCol w="859752">
                  <a:extLst>
                    <a:ext uri="{9D8B030D-6E8A-4147-A177-3AD203B41FA5}">
                      <a16:colId xmlns:a16="http://schemas.microsoft.com/office/drawing/2014/main" val="3284580602"/>
                    </a:ext>
                  </a:extLst>
                </a:gridCol>
                <a:gridCol w="859752">
                  <a:extLst>
                    <a:ext uri="{9D8B030D-6E8A-4147-A177-3AD203B41FA5}">
                      <a16:colId xmlns:a16="http://schemas.microsoft.com/office/drawing/2014/main" val="3801471175"/>
                    </a:ext>
                  </a:extLst>
                </a:gridCol>
                <a:gridCol w="859752">
                  <a:extLst>
                    <a:ext uri="{9D8B030D-6E8A-4147-A177-3AD203B41FA5}">
                      <a16:colId xmlns:a16="http://schemas.microsoft.com/office/drawing/2014/main" val="2904643533"/>
                    </a:ext>
                  </a:extLst>
                </a:gridCol>
                <a:gridCol w="859752">
                  <a:extLst>
                    <a:ext uri="{9D8B030D-6E8A-4147-A177-3AD203B41FA5}">
                      <a16:colId xmlns:a16="http://schemas.microsoft.com/office/drawing/2014/main" val="2323570002"/>
                    </a:ext>
                  </a:extLst>
                </a:gridCol>
              </a:tblGrid>
              <a:tr h="592607">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763575154"/>
                  </a:ext>
                </a:extLst>
              </a:tr>
            </a:tbl>
          </a:graphicData>
        </a:graphic>
      </p:graphicFrame>
      <p:sp>
        <p:nvSpPr>
          <p:cNvPr id="21" name="Rectangle 20">
            <a:extLst>
              <a:ext uri="{FF2B5EF4-FFF2-40B4-BE49-F238E27FC236}">
                <a16:creationId xmlns:a16="http://schemas.microsoft.com/office/drawing/2014/main" id="{C2B5EDEE-1FFF-4DB2-A606-B78DB676D37B}"/>
              </a:ext>
            </a:extLst>
          </p:cNvPr>
          <p:cNvSpPr/>
          <p:nvPr/>
        </p:nvSpPr>
        <p:spPr>
          <a:xfrm>
            <a:off x="2303319" y="772536"/>
            <a:ext cx="2955637" cy="458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Index</a:t>
            </a:r>
          </a:p>
        </p:txBody>
      </p:sp>
      <p:cxnSp>
        <p:nvCxnSpPr>
          <p:cNvPr id="4" name="Straight Arrow Connector 3">
            <a:extLst>
              <a:ext uri="{FF2B5EF4-FFF2-40B4-BE49-F238E27FC236}">
                <a16:creationId xmlns:a16="http://schemas.microsoft.com/office/drawing/2014/main" id="{D7B52E53-DE9D-4BF9-9B3E-45B353A201E3}"/>
              </a:ext>
            </a:extLst>
          </p:cNvPr>
          <p:cNvCxnSpPr/>
          <p:nvPr/>
        </p:nvCxnSpPr>
        <p:spPr>
          <a:xfrm flipV="1">
            <a:off x="1764145" y="1001560"/>
            <a:ext cx="406400" cy="229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C1D380D-33A9-45F2-ABCB-6BC5B670A34A}"/>
              </a:ext>
            </a:extLst>
          </p:cNvPr>
          <p:cNvSpPr/>
          <p:nvPr/>
        </p:nvSpPr>
        <p:spPr>
          <a:xfrm>
            <a:off x="2451101" y="3344563"/>
            <a:ext cx="4396509" cy="5305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Sorted array with gaps</a:t>
            </a:r>
          </a:p>
        </p:txBody>
      </p:sp>
      <p:cxnSp>
        <p:nvCxnSpPr>
          <p:cNvPr id="7" name="Straight Arrow Connector 6">
            <a:extLst>
              <a:ext uri="{FF2B5EF4-FFF2-40B4-BE49-F238E27FC236}">
                <a16:creationId xmlns:a16="http://schemas.microsoft.com/office/drawing/2014/main" id="{7782DE6B-7719-400E-A86E-61133E3AFDE4}"/>
              </a:ext>
            </a:extLst>
          </p:cNvPr>
          <p:cNvCxnSpPr/>
          <p:nvPr/>
        </p:nvCxnSpPr>
        <p:spPr>
          <a:xfrm>
            <a:off x="1764145" y="3033355"/>
            <a:ext cx="539174" cy="39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49813C7-2780-44BC-A05C-911D84A88BF8}"/>
              </a:ext>
            </a:extLst>
          </p:cNvPr>
          <p:cNvSpPr/>
          <p:nvPr/>
        </p:nvSpPr>
        <p:spPr>
          <a:xfrm>
            <a:off x="2451101" y="4344610"/>
            <a:ext cx="6317673" cy="6742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Insert Item “2” from the unsorted array</a:t>
            </a:r>
          </a:p>
        </p:txBody>
      </p:sp>
      <p:pic>
        <p:nvPicPr>
          <p:cNvPr id="9" name="Picture 8">
            <a:extLst>
              <a:ext uri="{FF2B5EF4-FFF2-40B4-BE49-F238E27FC236}">
                <a16:creationId xmlns:a16="http://schemas.microsoft.com/office/drawing/2014/main" id="{C713F3A5-DCA5-4184-A7AC-0ED0A68C4B58}"/>
              </a:ext>
            </a:extLst>
          </p:cNvPr>
          <p:cNvPicPr>
            <a:picLocks noChangeAspect="1"/>
          </p:cNvPicPr>
          <p:nvPr/>
        </p:nvPicPr>
        <p:blipFill>
          <a:blip r:embed="rId2"/>
          <a:stretch>
            <a:fillRect/>
          </a:stretch>
        </p:blipFill>
        <p:spPr>
          <a:xfrm>
            <a:off x="2170545" y="5492498"/>
            <a:ext cx="7535309" cy="469433"/>
          </a:xfrm>
          <a:prstGeom prst="rect">
            <a:avLst/>
          </a:prstGeom>
        </p:spPr>
      </p:pic>
      <p:cxnSp>
        <p:nvCxnSpPr>
          <p:cNvPr id="11" name="Straight Arrow Connector 10">
            <a:extLst>
              <a:ext uri="{FF2B5EF4-FFF2-40B4-BE49-F238E27FC236}">
                <a16:creationId xmlns:a16="http://schemas.microsoft.com/office/drawing/2014/main" id="{C577E8AD-CC0D-4291-876F-8D8D5FC2B4E2}"/>
              </a:ext>
            </a:extLst>
          </p:cNvPr>
          <p:cNvCxnSpPr/>
          <p:nvPr/>
        </p:nvCxnSpPr>
        <p:spPr>
          <a:xfrm>
            <a:off x="5495637" y="5107709"/>
            <a:ext cx="0" cy="320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58572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{9E2EEB1B-D996-479D-B014-D15DC754DDCC}tf22712842_win32</Template>
  <TotalTime>705</TotalTime>
  <Words>1095</Words>
  <Application>Microsoft Office PowerPoint</Application>
  <PresentationFormat>Widescreen</PresentationFormat>
  <Paragraphs>385</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Bookman Old Style</vt:lpstr>
      <vt:lpstr>Calibri</vt:lpstr>
      <vt:lpstr>Franklin Gothic Book</vt:lpstr>
      <vt:lpstr>Wingdings</vt:lpstr>
      <vt:lpstr>1_RetrospectVTI</vt:lpstr>
      <vt:lpstr>Library Sort</vt:lpstr>
      <vt:lpstr>Introduction of Library Sort</vt:lpstr>
      <vt:lpstr>History of Library Sort </vt:lpstr>
      <vt:lpstr>Main 3 parts of Library Sort </vt:lpstr>
      <vt:lpstr>Pseudocode</vt:lpstr>
      <vt:lpstr>Complexity Analysis</vt:lpstr>
      <vt:lpstr>Attributes of the Library Sorting Algorithm</vt:lpstr>
      <vt:lpstr>Simulation of Library Sort</vt:lpstr>
      <vt:lpstr>PowerPoint Presentation</vt:lpstr>
      <vt:lpstr>Binary Search</vt:lpstr>
      <vt:lpstr>PowerPoint Presentation</vt:lpstr>
      <vt:lpstr>PowerPoint Presentation</vt:lpstr>
      <vt:lpstr>PowerPoint Presentation</vt:lpstr>
      <vt:lpstr>Binary Search</vt:lpstr>
      <vt:lpstr>PowerPoint Presentation</vt:lpstr>
      <vt:lpstr>PowerPoint Presentation</vt:lpstr>
      <vt:lpstr>PowerPoint Presentation</vt:lpstr>
      <vt:lpstr>Binary Search</vt:lpstr>
      <vt:lpstr>PowerPoint Presentation</vt:lpstr>
      <vt:lpstr>PowerPoint Presentation</vt:lpstr>
      <vt:lpstr>PowerPoint Presentation</vt:lpstr>
      <vt:lpstr>Binary Search</vt:lpstr>
      <vt:lpstr>PowerPoint Presentation</vt:lpstr>
      <vt:lpstr>PowerPoint Presentation</vt:lpstr>
      <vt:lpstr>Final Output</vt:lpstr>
      <vt:lpstr>PowerPoint Presentation</vt:lpstr>
      <vt:lpstr>Practical 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Sort</dc:title>
  <dc:creator>MD. TAUHID KONOZ</dc:creator>
  <cp:lastModifiedBy>Samiul Islam Sourav</cp:lastModifiedBy>
  <cp:revision>19</cp:revision>
  <dcterms:created xsi:type="dcterms:W3CDTF">2022-03-27T03:31:24Z</dcterms:created>
  <dcterms:modified xsi:type="dcterms:W3CDTF">2022-04-12T15:04:08Z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